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3" r:id="rId3"/>
    <p:sldId id="264" r:id="rId4"/>
    <p:sldId id="259" r:id="rId5"/>
    <p:sldId id="260" r:id="rId6"/>
    <p:sldId id="258" r:id="rId7"/>
    <p:sldId id="262" r:id="rId8"/>
    <p:sldId id="26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B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55"/>
    <p:restoredTop sz="94939"/>
  </p:normalViewPr>
  <p:slideViewPr>
    <p:cSldViewPr snapToGrid="0">
      <p:cViewPr varScale="1">
        <p:scale>
          <a:sx n="152" d="100"/>
          <a:sy n="152" d="100"/>
        </p:scale>
        <p:origin x="84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FD31B-33A7-1C1C-8C2B-0FA3B73452B1}"/>
              </a:ext>
            </a:extLst>
          </p:cNvPr>
          <p:cNvSpPr>
            <a:spLocks noGrp="1"/>
          </p:cNvSpPr>
          <p:nvPr>
            <p:ph type="ctrTitle"/>
          </p:nvPr>
        </p:nvSpPr>
        <p:spPr>
          <a:xfrm>
            <a:off x="238540" y="1122363"/>
            <a:ext cx="5257800" cy="1381125"/>
          </a:xfrm>
        </p:spPr>
        <p:txBody>
          <a:bodyPr anchor="b"/>
          <a:lstStyle>
            <a:lvl1pPr algn="ctr">
              <a:defRPr sz="6000" b="1" i="0">
                <a:latin typeface="Libre Franklin" pitchFamily="2" charset="77"/>
              </a:defRPr>
            </a:lvl1pPr>
          </a:lstStyle>
          <a:p>
            <a:r>
              <a:rPr lang="en-US" dirty="0"/>
              <a:t>Click to edit Master title style</a:t>
            </a:r>
          </a:p>
        </p:txBody>
      </p:sp>
      <p:sp>
        <p:nvSpPr>
          <p:cNvPr id="3" name="Subtitle 2">
            <a:extLst>
              <a:ext uri="{FF2B5EF4-FFF2-40B4-BE49-F238E27FC236}">
                <a16:creationId xmlns:a16="http://schemas.microsoft.com/office/drawing/2014/main" id="{4BECF529-8F1F-8926-C809-362BC49E459C}"/>
              </a:ext>
            </a:extLst>
          </p:cNvPr>
          <p:cNvSpPr>
            <a:spLocks noGrp="1"/>
          </p:cNvSpPr>
          <p:nvPr>
            <p:ph type="subTitle" idx="1"/>
          </p:nvPr>
        </p:nvSpPr>
        <p:spPr>
          <a:xfrm>
            <a:off x="238540" y="2584173"/>
            <a:ext cx="8885582" cy="3419061"/>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C8753EF-2972-0947-AFCB-2420607A081F}"/>
              </a:ext>
            </a:extLst>
          </p:cNvPr>
          <p:cNvSpPr>
            <a:spLocks noGrp="1"/>
          </p:cNvSpPr>
          <p:nvPr>
            <p:ph type="dt" sz="half" idx="10"/>
          </p:nvPr>
        </p:nvSpPr>
        <p:spPr/>
        <p:txBody>
          <a:bodyPr/>
          <a:lstStyle/>
          <a:p>
            <a:fld id="{3C8C401E-66AD-5840-8938-64897317BCD7}" type="datetimeFigureOut">
              <a:rPr lang="en-US" smtClean="0"/>
              <a:t>12/15/23</a:t>
            </a:fld>
            <a:endParaRPr lang="en-US"/>
          </a:p>
        </p:txBody>
      </p:sp>
      <p:sp>
        <p:nvSpPr>
          <p:cNvPr id="5" name="Footer Placeholder 4">
            <a:extLst>
              <a:ext uri="{FF2B5EF4-FFF2-40B4-BE49-F238E27FC236}">
                <a16:creationId xmlns:a16="http://schemas.microsoft.com/office/drawing/2014/main" id="{26F7DBB3-DF3F-F868-F953-E540EB6999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242CC3-F472-34D8-37EC-62EDFB719A06}"/>
              </a:ext>
            </a:extLst>
          </p:cNvPr>
          <p:cNvSpPr>
            <a:spLocks noGrp="1"/>
          </p:cNvSpPr>
          <p:nvPr>
            <p:ph type="sldNum" sz="quarter" idx="12"/>
          </p:nvPr>
        </p:nvSpPr>
        <p:spPr/>
        <p:txBody>
          <a:bodyPr/>
          <a:lstStyle/>
          <a:p>
            <a:fld id="{3814D1CF-3689-CE4C-83EF-A0C411CB647D}" type="slidenum">
              <a:rPr lang="en-US" smtClean="0"/>
              <a:t>‹#›</a:t>
            </a:fld>
            <a:endParaRPr lang="en-US"/>
          </a:p>
        </p:txBody>
      </p:sp>
    </p:spTree>
    <p:extLst>
      <p:ext uri="{BB962C8B-B14F-4D97-AF65-F5344CB8AC3E}">
        <p14:creationId xmlns:p14="http://schemas.microsoft.com/office/powerpoint/2010/main" val="877376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B3153-C4F2-18BC-9A1F-0521BDC380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6F318BF-59BA-8DBE-ED3F-48ECB39019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ECA19F-3BE1-FD25-D5AD-67506BFB409E}"/>
              </a:ext>
            </a:extLst>
          </p:cNvPr>
          <p:cNvSpPr>
            <a:spLocks noGrp="1"/>
          </p:cNvSpPr>
          <p:nvPr>
            <p:ph type="dt" sz="half" idx="10"/>
          </p:nvPr>
        </p:nvSpPr>
        <p:spPr/>
        <p:txBody>
          <a:bodyPr/>
          <a:lstStyle/>
          <a:p>
            <a:fld id="{3C8C401E-66AD-5840-8938-64897317BCD7}" type="datetimeFigureOut">
              <a:rPr lang="en-US" smtClean="0"/>
              <a:t>12/15/23</a:t>
            </a:fld>
            <a:endParaRPr lang="en-US"/>
          </a:p>
        </p:txBody>
      </p:sp>
      <p:sp>
        <p:nvSpPr>
          <p:cNvPr id="5" name="Footer Placeholder 4">
            <a:extLst>
              <a:ext uri="{FF2B5EF4-FFF2-40B4-BE49-F238E27FC236}">
                <a16:creationId xmlns:a16="http://schemas.microsoft.com/office/drawing/2014/main" id="{74B7B76D-1EB5-0F6B-F44F-E9D0DC4CA0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0EB825-261F-0F3D-B74E-0AE645558F4E}"/>
              </a:ext>
            </a:extLst>
          </p:cNvPr>
          <p:cNvSpPr>
            <a:spLocks noGrp="1"/>
          </p:cNvSpPr>
          <p:nvPr>
            <p:ph type="sldNum" sz="quarter" idx="12"/>
          </p:nvPr>
        </p:nvSpPr>
        <p:spPr/>
        <p:txBody>
          <a:bodyPr/>
          <a:lstStyle/>
          <a:p>
            <a:fld id="{3814D1CF-3689-CE4C-83EF-A0C411CB647D}" type="slidenum">
              <a:rPr lang="en-US" smtClean="0"/>
              <a:t>‹#›</a:t>
            </a:fld>
            <a:endParaRPr lang="en-US"/>
          </a:p>
        </p:txBody>
      </p:sp>
    </p:spTree>
    <p:extLst>
      <p:ext uri="{BB962C8B-B14F-4D97-AF65-F5344CB8AC3E}">
        <p14:creationId xmlns:p14="http://schemas.microsoft.com/office/powerpoint/2010/main" val="3569818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2A166B-36BF-4637-AA4E-241CB2F796D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B3C4590-59D9-32BC-604F-C84B90D361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6110FC-2090-D06F-7BAC-A3206BF5CA07}"/>
              </a:ext>
            </a:extLst>
          </p:cNvPr>
          <p:cNvSpPr>
            <a:spLocks noGrp="1"/>
          </p:cNvSpPr>
          <p:nvPr>
            <p:ph type="dt" sz="half" idx="10"/>
          </p:nvPr>
        </p:nvSpPr>
        <p:spPr/>
        <p:txBody>
          <a:bodyPr/>
          <a:lstStyle/>
          <a:p>
            <a:fld id="{3C8C401E-66AD-5840-8938-64897317BCD7}" type="datetimeFigureOut">
              <a:rPr lang="en-US" smtClean="0"/>
              <a:t>12/15/23</a:t>
            </a:fld>
            <a:endParaRPr lang="en-US"/>
          </a:p>
        </p:txBody>
      </p:sp>
      <p:sp>
        <p:nvSpPr>
          <p:cNvPr id="5" name="Footer Placeholder 4">
            <a:extLst>
              <a:ext uri="{FF2B5EF4-FFF2-40B4-BE49-F238E27FC236}">
                <a16:creationId xmlns:a16="http://schemas.microsoft.com/office/drawing/2014/main" id="{5A1F18F5-762C-BFA1-5C01-F4CDFA4FEA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97CD18-9821-D508-8031-EBC906ED2000}"/>
              </a:ext>
            </a:extLst>
          </p:cNvPr>
          <p:cNvSpPr>
            <a:spLocks noGrp="1"/>
          </p:cNvSpPr>
          <p:nvPr>
            <p:ph type="sldNum" sz="quarter" idx="12"/>
          </p:nvPr>
        </p:nvSpPr>
        <p:spPr/>
        <p:txBody>
          <a:bodyPr/>
          <a:lstStyle/>
          <a:p>
            <a:fld id="{3814D1CF-3689-CE4C-83EF-A0C411CB647D}" type="slidenum">
              <a:rPr lang="en-US" smtClean="0"/>
              <a:t>‹#›</a:t>
            </a:fld>
            <a:endParaRPr lang="en-US"/>
          </a:p>
        </p:txBody>
      </p:sp>
    </p:spTree>
    <p:extLst>
      <p:ext uri="{BB962C8B-B14F-4D97-AF65-F5344CB8AC3E}">
        <p14:creationId xmlns:p14="http://schemas.microsoft.com/office/powerpoint/2010/main" val="3852330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D880A-C6A9-B15F-4993-3210A32AF5FB}"/>
              </a:ext>
            </a:extLst>
          </p:cNvPr>
          <p:cNvSpPr>
            <a:spLocks noGrp="1"/>
          </p:cNvSpPr>
          <p:nvPr>
            <p:ph type="title"/>
          </p:nvPr>
        </p:nvSpPr>
        <p:spPr>
          <a:xfrm>
            <a:off x="457200" y="983456"/>
            <a:ext cx="8428383" cy="1325563"/>
          </a:xfrm>
        </p:spPr>
        <p:txBody>
          <a:bodyPr/>
          <a:lstStyle>
            <a:lvl1pPr>
              <a:defRPr b="1" i="0">
                <a:latin typeface="Libre Franklin" pitchFamily="2"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17967114-DC2F-28B9-9B91-1E6FC2AC7B9D}"/>
              </a:ext>
            </a:extLst>
          </p:cNvPr>
          <p:cNvSpPr>
            <a:spLocks noGrp="1"/>
          </p:cNvSpPr>
          <p:nvPr>
            <p:ph idx="1"/>
          </p:nvPr>
        </p:nvSpPr>
        <p:spPr>
          <a:xfrm>
            <a:off x="457200" y="2474843"/>
            <a:ext cx="9402417" cy="37021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96E0AA2-2DFF-B67F-8C09-FA18CF681CCA}"/>
              </a:ext>
            </a:extLst>
          </p:cNvPr>
          <p:cNvSpPr>
            <a:spLocks noGrp="1"/>
          </p:cNvSpPr>
          <p:nvPr>
            <p:ph type="dt" sz="half" idx="10"/>
          </p:nvPr>
        </p:nvSpPr>
        <p:spPr/>
        <p:txBody>
          <a:bodyPr/>
          <a:lstStyle/>
          <a:p>
            <a:fld id="{3C8C401E-66AD-5840-8938-64897317BCD7}" type="datetimeFigureOut">
              <a:rPr lang="en-US" smtClean="0"/>
              <a:t>12/15/23</a:t>
            </a:fld>
            <a:endParaRPr lang="en-US"/>
          </a:p>
        </p:txBody>
      </p:sp>
      <p:sp>
        <p:nvSpPr>
          <p:cNvPr id="5" name="Footer Placeholder 4">
            <a:extLst>
              <a:ext uri="{FF2B5EF4-FFF2-40B4-BE49-F238E27FC236}">
                <a16:creationId xmlns:a16="http://schemas.microsoft.com/office/drawing/2014/main" id="{14D6C4C0-F9BF-38E4-7E34-A273FC26B6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7448DE-265B-384E-8265-D48AAA3F12F3}"/>
              </a:ext>
            </a:extLst>
          </p:cNvPr>
          <p:cNvSpPr>
            <a:spLocks noGrp="1"/>
          </p:cNvSpPr>
          <p:nvPr>
            <p:ph type="sldNum" sz="quarter" idx="12"/>
          </p:nvPr>
        </p:nvSpPr>
        <p:spPr/>
        <p:txBody>
          <a:bodyPr/>
          <a:lstStyle/>
          <a:p>
            <a:fld id="{3814D1CF-3689-CE4C-83EF-A0C411CB647D}" type="slidenum">
              <a:rPr lang="en-US" smtClean="0"/>
              <a:t>‹#›</a:t>
            </a:fld>
            <a:endParaRPr lang="en-US"/>
          </a:p>
        </p:txBody>
      </p:sp>
    </p:spTree>
    <p:extLst>
      <p:ext uri="{BB962C8B-B14F-4D97-AF65-F5344CB8AC3E}">
        <p14:creationId xmlns:p14="http://schemas.microsoft.com/office/powerpoint/2010/main" val="311584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2B00E-0F15-F004-FF9B-ECC03F82B3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8EBE70-B9B7-5E99-E55C-9CD31FCD78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A062E1-C99D-F99E-6DB0-14F5E4BBFEE9}"/>
              </a:ext>
            </a:extLst>
          </p:cNvPr>
          <p:cNvSpPr>
            <a:spLocks noGrp="1"/>
          </p:cNvSpPr>
          <p:nvPr>
            <p:ph type="dt" sz="half" idx="10"/>
          </p:nvPr>
        </p:nvSpPr>
        <p:spPr/>
        <p:txBody>
          <a:bodyPr/>
          <a:lstStyle/>
          <a:p>
            <a:fld id="{3C8C401E-66AD-5840-8938-64897317BCD7}" type="datetimeFigureOut">
              <a:rPr lang="en-US" smtClean="0"/>
              <a:t>12/15/23</a:t>
            </a:fld>
            <a:endParaRPr lang="en-US"/>
          </a:p>
        </p:txBody>
      </p:sp>
      <p:sp>
        <p:nvSpPr>
          <p:cNvPr id="5" name="Footer Placeholder 4">
            <a:extLst>
              <a:ext uri="{FF2B5EF4-FFF2-40B4-BE49-F238E27FC236}">
                <a16:creationId xmlns:a16="http://schemas.microsoft.com/office/drawing/2014/main" id="{3A765714-5021-A7B5-435C-CA17DBA5FD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84EF81-5F17-84BD-D2C9-AEDE1ABB5203}"/>
              </a:ext>
            </a:extLst>
          </p:cNvPr>
          <p:cNvSpPr>
            <a:spLocks noGrp="1"/>
          </p:cNvSpPr>
          <p:nvPr>
            <p:ph type="sldNum" sz="quarter" idx="12"/>
          </p:nvPr>
        </p:nvSpPr>
        <p:spPr/>
        <p:txBody>
          <a:bodyPr/>
          <a:lstStyle/>
          <a:p>
            <a:fld id="{3814D1CF-3689-CE4C-83EF-A0C411CB647D}" type="slidenum">
              <a:rPr lang="en-US" smtClean="0"/>
              <a:t>‹#›</a:t>
            </a:fld>
            <a:endParaRPr lang="en-US"/>
          </a:p>
        </p:txBody>
      </p:sp>
    </p:spTree>
    <p:extLst>
      <p:ext uri="{BB962C8B-B14F-4D97-AF65-F5344CB8AC3E}">
        <p14:creationId xmlns:p14="http://schemas.microsoft.com/office/powerpoint/2010/main" val="3492542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82199-3258-BEBA-740A-091FF1603D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A24588-4438-C0DF-BF34-1B0D302F01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749FB3-3FE2-362E-4697-716D2236C5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5BFE7F6-B3B9-095B-3B46-C6EBDE083A93}"/>
              </a:ext>
            </a:extLst>
          </p:cNvPr>
          <p:cNvSpPr>
            <a:spLocks noGrp="1"/>
          </p:cNvSpPr>
          <p:nvPr>
            <p:ph type="dt" sz="half" idx="10"/>
          </p:nvPr>
        </p:nvSpPr>
        <p:spPr/>
        <p:txBody>
          <a:bodyPr/>
          <a:lstStyle/>
          <a:p>
            <a:fld id="{3C8C401E-66AD-5840-8938-64897317BCD7}" type="datetimeFigureOut">
              <a:rPr lang="en-US" smtClean="0"/>
              <a:t>12/15/23</a:t>
            </a:fld>
            <a:endParaRPr lang="en-US"/>
          </a:p>
        </p:txBody>
      </p:sp>
      <p:sp>
        <p:nvSpPr>
          <p:cNvPr id="6" name="Footer Placeholder 5">
            <a:extLst>
              <a:ext uri="{FF2B5EF4-FFF2-40B4-BE49-F238E27FC236}">
                <a16:creationId xmlns:a16="http://schemas.microsoft.com/office/drawing/2014/main" id="{807E9FF9-2B48-1EF1-4C5F-0F7E97289E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07CAF0-9E05-FE99-149A-EF14A5AECDD9}"/>
              </a:ext>
            </a:extLst>
          </p:cNvPr>
          <p:cNvSpPr>
            <a:spLocks noGrp="1"/>
          </p:cNvSpPr>
          <p:nvPr>
            <p:ph type="sldNum" sz="quarter" idx="12"/>
          </p:nvPr>
        </p:nvSpPr>
        <p:spPr/>
        <p:txBody>
          <a:bodyPr/>
          <a:lstStyle/>
          <a:p>
            <a:fld id="{3814D1CF-3689-CE4C-83EF-A0C411CB647D}" type="slidenum">
              <a:rPr lang="en-US" smtClean="0"/>
              <a:t>‹#›</a:t>
            </a:fld>
            <a:endParaRPr lang="en-US"/>
          </a:p>
        </p:txBody>
      </p:sp>
    </p:spTree>
    <p:extLst>
      <p:ext uri="{BB962C8B-B14F-4D97-AF65-F5344CB8AC3E}">
        <p14:creationId xmlns:p14="http://schemas.microsoft.com/office/powerpoint/2010/main" val="2322177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765B4-74EB-ED46-6811-51F1E69023E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CD900ED-3C14-AD58-E05C-94B3020C4D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F46831-AFFD-A4EF-46FD-7E2BEA5178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B1921C6-1739-B95A-3DAA-2F49CE634C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F1263D-9417-B349-677B-215B0A056A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280FA44-294E-1285-AB75-0781134C75B0}"/>
              </a:ext>
            </a:extLst>
          </p:cNvPr>
          <p:cNvSpPr>
            <a:spLocks noGrp="1"/>
          </p:cNvSpPr>
          <p:nvPr>
            <p:ph type="dt" sz="half" idx="10"/>
          </p:nvPr>
        </p:nvSpPr>
        <p:spPr/>
        <p:txBody>
          <a:bodyPr/>
          <a:lstStyle/>
          <a:p>
            <a:fld id="{3C8C401E-66AD-5840-8938-64897317BCD7}" type="datetimeFigureOut">
              <a:rPr lang="en-US" smtClean="0"/>
              <a:t>12/15/23</a:t>
            </a:fld>
            <a:endParaRPr lang="en-US"/>
          </a:p>
        </p:txBody>
      </p:sp>
      <p:sp>
        <p:nvSpPr>
          <p:cNvPr id="8" name="Footer Placeholder 7">
            <a:extLst>
              <a:ext uri="{FF2B5EF4-FFF2-40B4-BE49-F238E27FC236}">
                <a16:creationId xmlns:a16="http://schemas.microsoft.com/office/drawing/2014/main" id="{147A075C-E771-4A07-4C6C-B344378DF0F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7E2CDD4-6596-60E9-6FCA-6D915770C3BF}"/>
              </a:ext>
            </a:extLst>
          </p:cNvPr>
          <p:cNvSpPr>
            <a:spLocks noGrp="1"/>
          </p:cNvSpPr>
          <p:nvPr>
            <p:ph type="sldNum" sz="quarter" idx="12"/>
          </p:nvPr>
        </p:nvSpPr>
        <p:spPr/>
        <p:txBody>
          <a:bodyPr/>
          <a:lstStyle/>
          <a:p>
            <a:fld id="{3814D1CF-3689-CE4C-83EF-A0C411CB647D}" type="slidenum">
              <a:rPr lang="en-US" smtClean="0"/>
              <a:t>‹#›</a:t>
            </a:fld>
            <a:endParaRPr lang="en-US"/>
          </a:p>
        </p:txBody>
      </p:sp>
    </p:spTree>
    <p:extLst>
      <p:ext uri="{BB962C8B-B14F-4D97-AF65-F5344CB8AC3E}">
        <p14:creationId xmlns:p14="http://schemas.microsoft.com/office/powerpoint/2010/main" val="3713520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E9246-7BCC-D30B-CE30-7E52FB270B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3B84EB2-D2B2-51DB-0D13-8FC0B4BC3FC6}"/>
              </a:ext>
            </a:extLst>
          </p:cNvPr>
          <p:cNvSpPr>
            <a:spLocks noGrp="1"/>
          </p:cNvSpPr>
          <p:nvPr>
            <p:ph type="dt" sz="half" idx="10"/>
          </p:nvPr>
        </p:nvSpPr>
        <p:spPr/>
        <p:txBody>
          <a:bodyPr/>
          <a:lstStyle/>
          <a:p>
            <a:fld id="{3C8C401E-66AD-5840-8938-64897317BCD7}" type="datetimeFigureOut">
              <a:rPr lang="en-US" smtClean="0"/>
              <a:t>12/15/23</a:t>
            </a:fld>
            <a:endParaRPr lang="en-US"/>
          </a:p>
        </p:txBody>
      </p:sp>
      <p:sp>
        <p:nvSpPr>
          <p:cNvPr id="4" name="Footer Placeholder 3">
            <a:extLst>
              <a:ext uri="{FF2B5EF4-FFF2-40B4-BE49-F238E27FC236}">
                <a16:creationId xmlns:a16="http://schemas.microsoft.com/office/drawing/2014/main" id="{72110D10-69E3-EF5F-B5E3-655FEC3E7E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6EAB8D-B69B-C669-C248-5B6F4168D4C4}"/>
              </a:ext>
            </a:extLst>
          </p:cNvPr>
          <p:cNvSpPr>
            <a:spLocks noGrp="1"/>
          </p:cNvSpPr>
          <p:nvPr>
            <p:ph type="sldNum" sz="quarter" idx="12"/>
          </p:nvPr>
        </p:nvSpPr>
        <p:spPr/>
        <p:txBody>
          <a:bodyPr/>
          <a:lstStyle/>
          <a:p>
            <a:fld id="{3814D1CF-3689-CE4C-83EF-A0C411CB647D}" type="slidenum">
              <a:rPr lang="en-US" smtClean="0"/>
              <a:t>‹#›</a:t>
            </a:fld>
            <a:endParaRPr lang="en-US"/>
          </a:p>
        </p:txBody>
      </p:sp>
    </p:spTree>
    <p:extLst>
      <p:ext uri="{BB962C8B-B14F-4D97-AF65-F5344CB8AC3E}">
        <p14:creationId xmlns:p14="http://schemas.microsoft.com/office/powerpoint/2010/main" val="1544600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2DB2C7-31DB-B6D5-E2C5-AC736C1B5AF3}"/>
              </a:ext>
            </a:extLst>
          </p:cNvPr>
          <p:cNvSpPr>
            <a:spLocks noGrp="1"/>
          </p:cNvSpPr>
          <p:nvPr>
            <p:ph type="dt" sz="half" idx="10"/>
          </p:nvPr>
        </p:nvSpPr>
        <p:spPr/>
        <p:txBody>
          <a:bodyPr/>
          <a:lstStyle/>
          <a:p>
            <a:fld id="{3C8C401E-66AD-5840-8938-64897317BCD7}" type="datetimeFigureOut">
              <a:rPr lang="en-US" smtClean="0"/>
              <a:t>12/15/23</a:t>
            </a:fld>
            <a:endParaRPr lang="en-US"/>
          </a:p>
        </p:txBody>
      </p:sp>
      <p:sp>
        <p:nvSpPr>
          <p:cNvPr id="3" name="Footer Placeholder 2">
            <a:extLst>
              <a:ext uri="{FF2B5EF4-FFF2-40B4-BE49-F238E27FC236}">
                <a16:creationId xmlns:a16="http://schemas.microsoft.com/office/drawing/2014/main" id="{FA9A0869-759E-9ABE-AD4E-A233A3E3A6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3C34C2-F609-8F27-96D9-2521347DA60E}"/>
              </a:ext>
            </a:extLst>
          </p:cNvPr>
          <p:cNvSpPr>
            <a:spLocks noGrp="1"/>
          </p:cNvSpPr>
          <p:nvPr>
            <p:ph type="sldNum" sz="quarter" idx="12"/>
          </p:nvPr>
        </p:nvSpPr>
        <p:spPr/>
        <p:txBody>
          <a:bodyPr/>
          <a:lstStyle/>
          <a:p>
            <a:fld id="{3814D1CF-3689-CE4C-83EF-A0C411CB647D}" type="slidenum">
              <a:rPr lang="en-US" smtClean="0"/>
              <a:t>‹#›</a:t>
            </a:fld>
            <a:endParaRPr lang="en-US"/>
          </a:p>
        </p:txBody>
      </p:sp>
    </p:spTree>
    <p:extLst>
      <p:ext uri="{BB962C8B-B14F-4D97-AF65-F5344CB8AC3E}">
        <p14:creationId xmlns:p14="http://schemas.microsoft.com/office/powerpoint/2010/main" val="3363806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72A35-63A6-94C5-6DF6-F5632FE085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5AF433-4AE3-770F-BF73-45218F9DAA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2F6D232-E8EA-640F-5143-A584BCAB8E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5463A5-73C2-7C74-FA4E-F8090E5E50B9}"/>
              </a:ext>
            </a:extLst>
          </p:cNvPr>
          <p:cNvSpPr>
            <a:spLocks noGrp="1"/>
          </p:cNvSpPr>
          <p:nvPr>
            <p:ph type="dt" sz="half" idx="10"/>
          </p:nvPr>
        </p:nvSpPr>
        <p:spPr/>
        <p:txBody>
          <a:bodyPr/>
          <a:lstStyle/>
          <a:p>
            <a:fld id="{3C8C401E-66AD-5840-8938-64897317BCD7}" type="datetimeFigureOut">
              <a:rPr lang="en-US" smtClean="0"/>
              <a:t>12/15/23</a:t>
            </a:fld>
            <a:endParaRPr lang="en-US"/>
          </a:p>
        </p:txBody>
      </p:sp>
      <p:sp>
        <p:nvSpPr>
          <p:cNvPr id="6" name="Footer Placeholder 5">
            <a:extLst>
              <a:ext uri="{FF2B5EF4-FFF2-40B4-BE49-F238E27FC236}">
                <a16:creationId xmlns:a16="http://schemas.microsoft.com/office/drawing/2014/main" id="{13F902D9-8B72-57D2-7307-288A0E6575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804866-6186-DEF1-7ED9-BE75956798BB}"/>
              </a:ext>
            </a:extLst>
          </p:cNvPr>
          <p:cNvSpPr>
            <a:spLocks noGrp="1"/>
          </p:cNvSpPr>
          <p:nvPr>
            <p:ph type="sldNum" sz="quarter" idx="12"/>
          </p:nvPr>
        </p:nvSpPr>
        <p:spPr/>
        <p:txBody>
          <a:bodyPr/>
          <a:lstStyle/>
          <a:p>
            <a:fld id="{3814D1CF-3689-CE4C-83EF-A0C411CB647D}" type="slidenum">
              <a:rPr lang="en-US" smtClean="0"/>
              <a:t>‹#›</a:t>
            </a:fld>
            <a:endParaRPr lang="en-US"/>
          </a:p>
        </p:txBody>
      </p:sp>
    </p:spTree>
    <p:extLst>
      <p:ext uri="{BB962C8B-B14F-4D97-AF65-F5344CB8AC3E}">
        <p14:creationId xmlns:p14="http://schemas.microsoft.com/office/powerpoint/2010/main" val="1352181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4169F-72EE-0BB9-2EA0-942790F113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D0B9D0-3E66-8EFC-3A7D-2C6BF3EF53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3F08CC3-E63F-C6E9-9E28-7F84D2131F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AC4E43-995A-DB02-C003-EAE0902B0CE4}"/>
              </a:ext>
            </a:extLst>
          </p:cNvPr>
          <p:cNvSpPr>
            <a:spLocks noGrp="1"/>
          </p:cNvSpPr>
          <p:nvPr>
            <p:ph type="dt" sz="half" idx="10"/>
          </p:nvPr>
        </p:nvSpPr>
        <p:spPr/>
        <p:txBody>
          <a:bodyPr/>
          <a:lstStyle/>
          <a:p>
            <a:fld id="{3C8C401E-66AD-5840-8938-64897317BCD7}" type="datetimeFigureOut">
              <a:rPr lang="en-US" smtClean="0"/>
              <a:t>12/15/23</a:t>
            </a:fld>
            <a:endParaRPr lang="en-US"/>
          </a:p>
        </p:txBody>
      </p:sp>
      <p:sp>
        <p:nvSpPr>
          <p:cNvPr id="6" name="Footer Placeholder 5">
            <a:extLst>
              <a:ext uri="{FF2B5EF4-FFF2-40B4-BE49-F238E27FC236}">
                <a16:creationId xmlns:a16="http://schemas.microsoft.com/office/drawing/2014/main" id="{F74B6C4C-29D0-4B46-1B54-FE6377C28F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E9573A-2F2D-0416-14E7-3E849113DF00}"/>
              </a:ext>
            </a:extLst>
          </p:cNvPr>
          <p:cNvSpPr>
            <a:spLocks noGrp="1"/>
          </p:cNvSpPr>
          <p:nvPr>
            <p:ph type="sldNum" sz="quarter" idx="12"/>
          </p:nvPr>
        </p:nvSpPr>
        <p:spPr/>
        <p:txBody>
          <a:bodyPr/>
          <a:lstStyle/>
          <a:p>
            <a:fld id="{3814D1CF-3689-CE4C-83EF-A0C411CB647D}" type="slidenum">
              <a:rPr lang="en-US" smtClean="0"/>
              <a:t>‹#›</a:t>
            </a:fld>
            <a:endParaRPr lang="en-US"/>
          </a:p>
        </p:txBody>
      </p:sp>
    </p:spTree>
    <p:extLst>
      <p:ext uri="{BB962C8B-B14F-4D97-AF65-F5344CB8AC3E}">
        <p14:creationId xmlns:p14="http://schemas.microsoft.com/office/powerpoint/2010/main" val="241708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A screenshot of a computer&#10;&#10;Description automatically generated">
            <a:extLst>
              <a:ext uri="{FF2B5EF4-FFF2-40B4-BE49-F238E27FC236}">
                <a16:creationId xmlns:a16="http://schemas.microsoft.com/office/drawing/2014/main" id="{1B27B4B6-DCF8-C541-260B-ECE0CAE0D90D}"/>
              </a:ext>
            </a:extLst>
          </p:cNvPr>
          <p:cNvPicPr>
            <a:picLocks noChangeAspect="1"/>
          </p:cNvPicPr>
          <p:nvPr userDrawn="1"/>
        </p:nvPicPr>
        <p:blipFill>
          <a:blip r:embed="rId13"/>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4F9B01BF-1012-8041-962F-6AFB8A5AA8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6C8EB9D-617D-8421-D6AD-E625F1312F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082554-24D1-7467-0471-71BA4B2F11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8C401E-66AD-5840-8938-64897317BCD7}" type="datetimeFigureOut">
              <a:rPr lang="en-US" smtClean="0"/>
              <a:t>12/15/23</a:t>
            </a:fld>
            <a:endParaRPr lang="en-US"/>
          </a:p>
        </p:txBody>
      </p:sp>
      <p:sp>
        <p:nvSpPr>
          <p:cNvPr id="5" name="Footer Placeholder 4">
            <a:extLst>
              <a:ext uri="{FF2B5EF4-FFF2-40B4-BE49-F238E27FC236}">
                <a16:creationId xmlns:a16="http://schemas.microsoft.com/office/drawing/2014/main" id="{4349C3E9-FC5F-E47C-19B3-9B4C9C8C23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9DA6F36-5CD1-EBB6-76F8-FFF44BBFB2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14D1CF-3689-CE4C-83EF-A0C411CB647D}" type="slidenum">
              <a:rPr lang="en-US" smtClean="0"/>
              <a:t>‹#›</a:t>
            </a:fld>
            <a:endParaRPr lang="en-US"/>
          </a:p>
        </p:txBody>
      </p:sp>
    </p:spTree>
    <p:extLst>
      <p:ext uri="{BB962C8B-B14F-4D97-AF65-F5344CB8AC3E}">
        <p14:creationId xmlns:p14="http://schemas.microsoft.com/office/powerpoint/2010/main" val="27493012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bg1"/>
          </a:solidFill>
          <a:latin typeface="Libre Franklin"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Libre Franklin"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Libre Franklin"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Libre Franklin"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Libre Franklin"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Libre Franklin"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nar.realtor/competition-in-real-estate/179-ways-agents-who-are-realtors-are-worth-every-penny#105-ways" TargetMode="External"/><Relationship Id="rId2" Type="http://schemas.openxmlformats.org/officeDocument/2006/relationships/hyperlink" Target="https://www.nar.realtor/competition-in-real-estate/179-ways-agents-who-are-realtors-are-worth-every-penny" TargetMode="External"/><Relationship Id="rId1" Type="http://schemas.openxmlformats.org/officeDocument/2006/relationships/slideLayout" Target="../slideLayouts/slideLayout2.xml"/><Relationship Id="rId6" Type="http://schemas.openxmlformats.org/officeDocument/2006/relationships/hyperlink" Target="https://www.facebook.com/SucceedWithMORe/videos/704169708477299" TargetMode="External"/><Relationship Id="rId5" Type="http://schemas.openxmlformats.org/officeDocument/2006/relationships/hyperlink" Target="https://www.nar.realtor/infographics/economics-of-buying-a-home" TargetMode="External"/><Relationship Id="rId4" Type="http://schemas.openxmlformats.org/officeDocument/2006/relationships/hyperlink" Target="https://www.nar.realtor/infographics/local-mls-broker-marketplaces-in-actio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ilga.gov/legislation/billstatus.asp?DocNum=2217&amp;GAID=17&amp;GA=103&amp;DocTypeID=HB&amp;LegID=146435&amp;SessionID=112"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www.succeedwithmore.com/calendar/1.7.24-essential-buyer-and-seller-conversation/" TargetMode="External"/><Relationship Id="rId13" Type="http://schemas.openxmlformats.org/officeDocument/2006/relationships/image" Target="../media/image5.jpg"/><Relationship Id="rId3" Type="http://schemas.openxmlformats.org/officeDocument/2006/relationships/hyperlink" Target="https://www.succeedwithmore.com/calendar/1.9.24-45-hour-broker-post-licensing-course/" TargetMode="External"/><Relationship Id="rId7" Type="http://schemas.openxmlformats.org/officeDocument/2006/relationships/hyperlink" Target="https://www.succeedwithmore.com/calendar/1.10.24-rb710-certified-staging-consultant/" TargetMode="External"/><Relationship Id="rId12" Type="http://schemas.openxmlformats.org/officeDocument/2006/relationships/hyperlink" Target="https://www.succeedwithmore.com/calendar/1.30.24-abr-accredited-buyers-representative/" TargetMode="External"/><Relationship Id="rId2" Type="http://schemas.openxmlformats.org/officeDocument/2006/relationships/hyperlink" Target="https://www.succeedwithmore.com/calendar/1.4.23-sres--senior-real-estate-specialist/" TargetMode="External"/><Relationship Id="rId1" Type="http://schemas.openxmlformats.org/officeDocument/2006/relationships/slideLayout" Target="../slideLayouts/slideLayout2.xml"/><Relationship Id="rId6" Type="http://schemas.openxmlformats.org/officeDocument/2006/relationships/hyperlink" Target="https://www.succeedwithmore.com/calendar/1.9.24-goal-driven-real-estate-boost-session-2/" TargetMode="External"/><Relationship Id="rId11" Type="http://schemas.openxmlformats.org/officeDocument/2006/relationships/hyperlink" Target="https://www.succeedwithmore.com/calendar/1.19.24-rb729-rethink-the-buyer-conversation/" TargetMode="External"/><Relationship Id="rId5" Type="http://schemas.openxmlformats.org/officeDocument/2006/relationships/hyperlink" Target="https://www.succeedwithmore.com/calendar/1.9.24-rebooting-buyer-strategies-and-conversations-afternoon/" TargetMode="External"/><Relationship Id="rId10" Type="http://schemas.openxmlformats.org/officeDocument/2006/relationships/hyperlink" Target="https://www.succeedwithmore.com/calendar/1.19.24-rb730-rethink-the-seller-conversation-deliver-value-build-trust-get-the-listing/" TargetMode="External"/><Relationship Id="rId4" Type="http://schemas.openxmlformats.org/officeDocument/2006/relationships/hyperlink" Target="https://www.succeedwithmore.com/calendar/1.9.24-rebooting-seller-strategies-and-conversations/" TargetMode="External"/><Relationship Id="rId9" Type="http://schemas.openxmlformats.org/officeDocument/2006/relationships/hyperlink" Target="https://www.succeedwithmore.com/calendar/1.18.24-coffee-and-conversation-did-you-know/"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group of houses in a neighborhood&#10;&#10;Description automatically generated">
            <a:extLst>
              <a:ext uri="{FF2B5EF4-FFF2-40B4-BE49-F238E27FC236}">
                <a16:creationId xmlns:a16="http://schemas.microsoft.com/office/drawing/2014/main" id="{EA43DC9B-40FC-3FE0-6540-F07E5E42A591}"/>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0EE7701-F352-8A50-23F0-2F696CC90421}"/>
              </a:ext>
            </a:extLst>
          </p:cNvPr>
          <p:cNvSpPr>
            <a:spLocks noGrp="1"/>
          </p:cNvSpPr>
          <p:nvPr>
            <p:ph type="ctrTitle"/>
          </p:nvPr>
        </p:nvSpPr>
        <p:spPr>
          <a:xfrm>
            <a:off x="259492" y="1826698"/>
            <a:ext cx="5177481" cy="2387600"/>
          </a:xfrm>
        </p:spPr>
        <p:txBody>
          <a:bodyPr/>
          <a:lstStyle/>
          <a:p>
            <a:r>
              <a:rPr lang="en-US" b="1" dirty="0"/>
              <a:t>December 2023</a:t>
            </a:r>
          </a:p>
        </p:txBody>
      </p:sp>
      <p:sp>
        <p:nvSpPr>
          <p:cNvPr id="3" name="Subtitle 2">
            <a:extLst>
              <a:ext uri="{FF2B5EF4-FFF2-40B4-BE49-F238E27FC236}">
                <a16:creationId xmlns:a16="http://schemas.microsoft.com/office/drawing/2014/main" id="{5C777938-77E9-CEAF-AE30-837CF3087E08}"/>
              </a:ext>
            </a:extLst>
          </p:cNvPr>
          <p:cNvSpPr>
            <a:spLocks noGrp="1"/>
          </p:cNvSpPr>
          <p:nvPr>
            <p:ph type="subTitle" idx="1"/>
          </p:nvPr>
        </p:nvSpPr>
        <p:spPr>
          <a:xfrm>
            <a:off x="259492" y="4306373"/>
            <a:ext cx="5177481" cy="1655762"/>
          </a:xfrm>
        </p:spPr>
        <p:txBody>
          <a:bodyPr/>
          <a:lstStyle/>
          <a:p>
            <a:r>
              <a:rPr lang="en-US" dirty="0"/>
              <a:t>Monthly Broker Slides</a:t>
            </a:r>
          </a:p>
        </p:txBody>
      </p:sp>
    </p:spTree>
    <p:extLst>
      <p:ext uri="{BB962C8B-B14F-4D97-AF65-F5344CB8AC3E}">
        <p14:creationId xmlns:p14="http://schemas.microsoft.com/office/powerpoint/2010/main" val="1847250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3B358-1169-2A93-2800-855E96FEBF5D}"/>
              </a:ext>
            </a:extLst>
          </p:cNvPr>
          <p:cNvSpPr>
            <a:spLocks noGrp="1"/>
          </p:cNvSpPr>
          <p:nvPr>
            <p:ph type="title"/>
          </p:nvPr>
        </p:nvSpPr>
        <p:spPr>
          <a:xfrm>
            <a:off x="457201" y="983456"/>
            <a:ext cx="9898654" cy="1325563"/>
          </a:xfrm>
        </p:spPr>
        <p:txBody>
          <a:bodyPr>
            <a:normAutofit/>
          </a:bodyPr>
          <a:lstStyle/>
          <a:p>
            <a:r>
              <a:rPr lang="en-US" dirty="0"/>
              <a:t>Big </a:t>
            </a:r>
            <a:r>
              <a:rPr lang="en-US" dirty="0" err="1"/>
              <a:t>ReThink</a:t>
            </a:r>
            <a:r>
              <a:rPr lang="en-US" dirty="0"/>
              <a:t> Resources</a:t>
            </a:r>
          </a:p>
        </p:txBody>
      </p:sp>
      <p:sp>
        <p:nvSpPr>
          <p:cNvPr id="3" name="Content Placeholder 2">
            <a:extLst>
              <a:ext uri="{FF2B5EF4-FFF2-40B4-BE49-F238E27FC236}">
                <a16:creationId xmlns:a16="http://schemas.microsoft.com/office/drawing/2014/main" id="{4E6B4002-9A09-32F6-037E-F303BEB95F72}"/>
              </a:ext>
            </a:extLst>
          </p:cNvPr>
          <p:cNvSpPr>
            <a:spLocks noGrp="1"/>
          </p:cNvSpPr>
          <p:nvPr>
            <p:ph idx="1"/>
          </p:nvPr>
        </p:nvSpPr>
        <p:spPr>
          <a:xfrm>
            <a:off x="457201" y="2900829"/>
            <a:ext cx="9402417" cy="3702120"/>
          </a:xfrm>
        </p:spPr>
        <p:txBody>
          <a:bodyPr/>
          <a:lstStyle/>
          <a:p>
            <a:r>
              <a:rPr lang="en-US" dirty="0">
                <a:solidFill>
                  <a:srgbClr val="45BA8D"/>
                </a:solidFill>
                <a:hlinkClick r:id="rId2">
                  <a:extLst>
                    <a:ext uri="{A12FA001-AC4F-418D-AE19-62706E023703}">
                      <ahyp:hlinkClr xmlns:ahyp="http://schemas.microsoft.com/office/drawing/2018/hyperlinkcolor" val="tx"/>
                    </a:ext>
                  </a:extLst>
                </a:hlinkClick>
              </a:rPr>
              <a:t>179 Ways Agents Who Are REALTORS® Are Worth Every Penny of Their Compensation</a:t>
            </a:r>
            <a:endParaRPr lang="en-US" dirty="0">
              <a:solidFill>
                <a:srgbClr val="45BA8D"/>
              </a:solidFill>
            </a:endParaRPr>
          </a:p>
          <a:p>
            <a:r>
              <a:rPr lang="en-US" dirty="0">
                <a:solidFill>
                  <a:srgbClr val="45BA8D"/>
                </a:solidFill>
                <a:hlinkClick r:id="rId3">
                  <a:extLst>
                    <a:ext uri="{A12FA001-AC4F-418D-AE19-62706E023703}">
                      <ahyp:hlinkClr xmlns:ahyp="http://schemas.microsoft.com/office/drawing/2018/hyperlinkcolor" val="tx"/>
                    </a:ext>
                  </a:extLst>
                </a:hlinkClick>
              </a:rPr>
              <a:t>105 More Ways REALTORS® Are Worth Every Penny of Their Compensation</a:t>
            </a:r>
            <a:endParaRPr lang="en-US" dirty="0">
              <a:solidFill>
                <a:srgbClr val="45BA8D"/>
              </a:solidFill>
            </a:endParaRPr>
          </a:p>
          <a:p>
            <a:r>
              <a:rPr lang="en-US" dirty="0">
                <a:solidFill>
                  <a:srgbClr val="45BA8D"/>
                </a:solidFill>
                <a:hlinkClick r:id="rId4">
                  <a:extLst>
                    <a:ext uri="{A12FA001-AC4F-418D-AE19-62706E023703}">
                      <ahyp:hlinkClr xmlns:ahyp="http://schemas.microsoft.com/office/drawing/2018/hyperlinkcolor" val="tx"/>
                    </a:ext>
                  </a:extLst>
                </a:hlinkClick>
              </a:rPr>
              <a:t>Local MLS Broker Marketplaces in Action</a:t>
            </a:r>
            <a:endParaRPr lang="en-US" dirty="0">
              <a:solidFill>
                <a:srgbClr val="45BA8D"/>
              </a:solidFill>
            </a:endParaRPr>
          </a:p>
          <a:p>
            <a:r>
              <a:rPr lang="en-US" dirty="0">
                <a:solidFill>
                  <a:srgbClr val="45BA8D"/>
                </a:solidFill>
                <a:hlinkClick r:id="rId5">
                  <a:extLst>
                    <a:ext uri="{A12FA001-AC4F-418D-AE19-62706E023703}">
                      <ahyp:hlinkClr xmlns:ahyp="http://schemas.microsoft.com/office/drawing/2018/hyperlinkcolor" val="tx"/>
                    </a:ext>
                  </a:extLst>
                </a:hlinkClick>
              </a:rPr>
              <a:t>Economics of Buying a Home</a:t>
            </a:r>
            <a:endParaRPr lang="en-US" dirty="0">
              <a:solidFill>
                <a:srgbClr val="45BA8D"/>
              </a:solidFill>
            </a:endParaRPr>
          </a:p>
          <a:p>
            <a:r>
              <a:rPr lang="en-US" dirty="0">
                <a:solidFill>
                  <a:srgbClr val="45BA8D"/>
                </a:solidFill>
                <a:hlinkClick r:id="rId6">
                  <a:extLst>
                    <a:ext uri="{A12FA001-AC4F-418D-AE19-62706E023703}">
                      <ahyp:hlinkClr xmlns:ahyp="http://schemas.microsoft.com/office/drawing/2018/hyperlinkcolor" val="tx"/>
                    </a:ext>
                  </a:extLst>
                </a:hlinkClick>
              </a:rPr>
              <a:t>Coffee &amp; Conversation: As it Stands Now</a:t>
            </a:r>
            <a:endParaRPr lang="en-US" dirty="0">
              <a:solidFill>
                <a:srgbClr val="45BA8D"/>
              </a:solidFill>
            </a:endParaRPr>
          </a:p>
          <a:p>
            <a:pPr marL="0" indent="0">
              <a:buNone/>
            </a:pPr>
            <a:endParaRPr lang="en-US" b="1" dirty="0"/>
          </a:p>
        </p:txBody>
      </p:sp>
    </p:spTree>
    <p:extLst>
      <p:ext uri="{BB962C8B-B14F-4D97-AF65-F5344CB8AC3E}">
        <p14:creationId xmlns:p14="http://schemas.microsoft.com/office/powerpoint/2010/main" val="2584459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D6BE8-C852-BA37-A403-A74950C5CD40}"/>
              </a:ext>
            </a:extLst>
          </p:cNvPr>
          <p:cNvSpPr>
            <a:spLocks noGrp="1"/>
          </p:cNvSpPr>
          <p:nvPr>
            <p:ph type="title"/>
          </p:nvPr>
        </p:nvSpPr>
        <p:spPr>
          <a:xfrm>
            <a:off x="457200" y="983456"/>
            <a:ext cx="9071113" cy="1325563"/>
          </a:xfrm>
        </p:spPr>
        <p:txBody>
          <a:bodyPr/>
          <a:lstStyle/>
          <a:p>
            <a:r>
              <a:rPr lang="en-US" dirty="0"/>
              <a:t>Professional Standards</a:t>
            </a:r>
          </a:p>
        </p:txBody>
      </p:sp>
      <p:sp>
        <p:nvSpPr>
          <p:cNvPr id="3" name="Content Placeholder 2">
            <a:extLst>
              <a:ext uri="{FF2B5EF4-FFF2-40B4-BE49-F238E27FC236}">
                <a16:creationId xmlns:a16="http://schemas.microsoft.com/office/drawing/2014/main" id="{36324531-90E1-BF39-F7E8-D77C4C0EFFF2}"/>
              </a:ext>
            </a:extLst>
          </p:cNvPr>
          <p:cNvSpPr>
            <a:spLocks noGrp="1"/>
          </p:cNvSpPr>
          <p:nvPr>
            <p:ph idx="1"/>
          </p:nvPr>
        </p:nvSpPr>
        <p:spPr/>
        <p:txBody>
          <a:bodyPr>
            <a:normAutofit/>
          </a:bodyPr>
          <a:lstStyle/>
          <a:p>
            <a:r>
              <a:rPr lang="en-US" dirty="0"/>
              <a:t>Article 3-9, pertaining to unauthorized access, continues to be the most cited violation within our ethics citation program.</a:t>
            </a:r>
          </a:p>
          <a:p>
            <a:r>
              <a:rPr lang="en-US" dirty="0"/>
              <a:t> Mainstreet has collected $40,000 in fines </a:t>
            </a:r>
          </a:p>
          <a:p>
            <a:r>
              <a:rPr lang="en-US" dirty="0"/>
              <a:t>Top 4 reasons a REALTOR® is found in violation </a:t>
            </a:r>
          </a:p>
          <a:p>
            <a:pPr lvl="1"/>
            <a:r>
              <a:rPr lang="en-US" sz="1800" dirty="0"/>
              <a:t>Accessing a home outside of a confirmed showing time.</a:t>
            </a:r>
          </a:p>
          <a:p>
            <a:pPr lvl="1"/>
            <a:r>
              <a:rPr lang="en-US" sz="1800" dirty="0"/>
              <a:t>Scheduling a showing but send another agent to cover the showing.</a:t>
            </a:r>
          </a:p>
          <a:p>
            <a:pPr lvl="1"/>
            <a:r>
              <a:rPr lang="en-US" sz="1800" dirty="0"/>
              <a:t>Accessing a property without a confirmed showing.</a:t>
            </a:r>
          </a:p>
          <a:p>
            <a:pPr lvl="1"/>
            <a:r>
              <a:rPr lang="en-US" sz="1800" dirty="0"/>
              <a:t>Giving access directly to a client.</a:t>
            </a:r>
          </a:p>
        </p:txBody>
      </p:sp>
    </p:spTree>
    <p:extLst>
      <p:ext uri="{BB962C8B-B14F-4D97-AF65-F5344CB8AC3E}">
        <p14:creationId xmlns:p14="http://schemas.microsoft.com/office/powerpoint/2010/main" val="3416198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D6BE8-C852-BA37-A403-A74950C5CD40}"/>
              </a:ext>
            </a:extLst>
          </p:cNvPr>
          <p:cNvSpPr>
            <a:spLocks noGrp="1"/>
          </p:cNvSpPr>
          <p:nvPr>
            <p:ph type="title"/>
          </p:nvPr>
        </p:nvSpPr>
        <p:spPr/>
        <p:txBody>
          <a:bodyPr/>
          <a:lstStyle/>
          <a:p>
            <a:r>
              <a:rPr lang="en-US" dirty="0"/>
              <a:t>Radon Awareness Act Update</a:t>
            </a:r>
          </a:p>
        </p:txBody>
      </p:sp>
      <p:sp>
        <p:nvSpPr>
          <p:cNvPr id="3" name="Content Placeholder 2">
            <a:extLst>
              <a:ext uri="{FF2B5EF4-FFF2-40B4-BE49-F238E27FC236}">
                <a16:creationId xmlns:a16="http://schemas.microsoft.com/office/drawing/2014/main" id="{36324531-90E1-BF39-F7E8-D77C4C0EFFF2}"/>
              </a:ext>
            </a:extLst>
          </p:cNvPr>
          <p:cNvSpPr>
            <a:spLocks noGrp="1"/>
          </p:cNvSpPr>
          <p:nvPr>
            <p:ph idx="1"/>
          </p:nvPr>
        </p:nvSpPr>
        <p:spPr/>
        <p:txBody>
          <a:bodyPr>
            <a:normAutofit fontScale="92500" lnSpcReduction="10000"/>
          </a:bodyPr>
          <a:lstStyle/>
          <a:p>
            <a:r>
              <a:rPr lang="en-US" dirty="0"/>
              <a:t>Effective January 1, 2024</a:t>
            </a:r>
          </a:p>
          <a:p>
            <a:r>
              <a:rPr lang="en-US" dirty="0"/>
              <a:t>New amendment will allow a prospective tenant to request a landlord to provide copies of any records or reports pertaining to radon in the dwelling </a:t>
            </a:r>
            <a:r>
              <a:rPr lang="en-US" u="sng" dirty="0"/>
              <a:t>at any time prior</a:t>
            </a:r>
            <a:r>
              <a:rPr lang="en-US" dirty="0"/>
              <a:t> to entering into a lease or </a:t>
            </a:r>
            <a:r>
              <a:rPr lang="en-US" u="sng" dirty="0"/>
              <a:t>during</a:t>
            </a:r>
            <a:r>
              <a:rPr lang="en-US" dirty="0"/>
              <a:t> their lease. </a:t>
            </a:r>
          </a:p>
          <a:p>
            <a:r>
              <a:rPr lang="en-US" dirty="0"/>
              <a:t>Additionally, the tenant may conduct their own radon test within 90 days of the execution of the lease. Any mitigation performed or unit installed by tenant must be approved by landlord.</a:t>
            </a:r>
          </a:p>
          <a:p>
            <a:r>
              <a:rPr lang="en-US" dirty="0">
                <a:solidFill>
                  <a:srgbClr val="45BA8D"/>
                </a:solidFill>
                <a:hlinkClick r:id="rId2">
                  <a:extLst>
                    <a:ext uri="{A12FA001-AC4F-418D-AE19-62706E023703}">
                      <ahyp:hlinkClr xmlns:ahyp="http://schemas.microsoft.com/office/drawing/2018/hyperlinkcolor" val="tx"/>
                    </a:ext>
                  </a:extLst>
                </a:hlinkClick>
              </a:rPr>
              <a:t>Synopsis </a:t>
            </a:r>
            <a:endParaRPr lang="en-US" dirty="0">
              <a:solidFill>
                <a:srgbClr val="45BA8D"/>
              </a:solidFill>
            </a:endParaRPr>
          </a:p>
        </p:txBody>
      </p:sp>
    </p:spTree>
    <p:extLst>
      <p:ext uri="{BB962C8B-B14F-4D97-AF65-F5344CB8AC3E}">
        <p14:creationId xmlns:p14="http://schemas.microsoft.com/office/powerpoint/2010/main" val="813322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3B358-1169-2A93-2800-855E96FEBF5D}"/>
              </a:ext>
            </a:extLst>
          </p:cNvPr>
          <p:cNvSpPr>
            <a:spLocks noGrp="1"/>
          </p:cNvSpPr>
          <p:nvPr>
            <p:ph type="title"/>
          </p:nvPr>
        </p:nvSpPr>
        <p:spPr>
          <a:xfrm>
            <a:off x="457201" y="983456"/>
            <a:ext cx="9601200" cy="1325563"/>
          </a:xfrm>
        </p:spPr>
        <p:txBody>
          <a:bodyPr>
            <a:normAutofit/>
          </a:bodyPr>
          <a:lstStyle/>
          <a:p>
            <a:r>
              <a:rPr lang="en-US" dirty="0"/>
              <a:t>End-of-Year in Advocacy</a:t>
            </a:r>
          </a:p>
        </p:txBody>
      </p:sp>
      <p:sp>
        <p:nvSpPr>
          <p:cNvPr id="3" name="Content Placeholder 2">
            <a:extLst>
              <a:ext uri="{FF2B5EF4-FFF2-40B4-BE49-F238E27FC236}">
                <a16:creationId xmlns:a16="http://schemas.microsoft.com/office/drawing/2014/main" id="{4E6B4002-9A09-32F6-037E-F303BEB95F72}"/>
              </a:ext>
            </a:extLst>
          </p:cNvPr>
          <p:cNvSpPr>
            <a:spLocks noGrp="1"/>
          </p:cNvSpPr>
          <p:nvPr>
            <p:ph idx="1"/>
          </p:nvPr>
        </p:nvSpPr>
        <p:spPr>
          <a:xfrm>
            <a:off x="457201" y="2697922"/>
            <a:ext cx="9402417" cy="3702120"/>
          </a:xfrm>
        </p:spPr>
        <p:txBody>
          <a:bodyPr>
            <a:normAutofit fontScale="85000" lnSpcReduction="10000"/>
          </a:bodyPr>
          <a:lstStyle/>
          <a:p>
            <a:r>
              <a:rPr lang="en-US" sz="1900" i="0" u="none" strike="noStrike" dirty="0">
                <a:effectLst/>
                <a:latin typeface="Libre Franklin Light" pitchFamily="2" charset="77"/>
              </a:rPr>
              <a:t>When the Federal Housing Administration (FHA) released its annual report to Congress in mid-November, NAR commended the agency for maintaining a strong financial footing in fiscal year 2023 while also making important policy changes, including reducing mortgage insurance premiums to support home buyers. The report showed that more than 82% of FHA’s endorsements were for first-time home buyers, and it outlined FHA’s significant role in providing access to mortgage credit for underserved communities</a:t>
            </a:r>
          </a:p>
          <a:p>
            <a:r>
              <a:rPr lang="en-US" sz="1900" i="0" u="none" strike="noStrike" dirty="0">
                <a:effectLst/>
                <a:latin typeface="Libre Franklin Light" pitchFamily="2" charset="77"/>
              </a:rPr>
              <a:t>NAR’s new course, “Planning and Zoning: Advocating for Your Community’s Future,” was featured in a November profile by </a:t>
            </a:r>
            <a:r>
              <a:rPr lang="en-US" sz="1900" i="0" u="none" strike="noStrike" dirty="0" err="1">
                <a:effectLst/>
                <a:latin typeface="Libre Franklin Light" pitchFamily="2" charset="77"/>
              </a:rPr>
              <a:t>RISMedia</a:t>
            </a:r>
            <a:r>
              <a:rPr lang="en-US" sz="1900" i="0" u="none" strike="noStrike" dirty="0">
                <a:effectLst/>
                <a:latin typeface="Libre Franklin Light" pitchFamily="2" charset="77"/>
              </a:rPr>
              <a:t>. NAR’s Director of Community Outreach Christine Windle and Smart Growth Policy Representative Hugh Morris shared information on the principles behind the course, which launched Sept. 19, and how it can empower REALTORS® to affect positive change in their communities</a:t>
            </a:r>
          </a:p>
          <a:p>
            <a:pPr algn="l"/>
            <a:r>
              <a:rPr lang="en-US" sz="1900" i="0" u="none" strike="noStrike" dirty="0">
                <a:effectLst/>
                <a:latin typeface="Libre Franklin Light" pitchFamily="2" charset="77"/>
              </a:rPr>
              <a:t>As of November 30, RPAC fundraising reached 95% of its national goal with more than $48 million raised at all three levels of the association, and 124% of its federal disbursements allocation goal with $12.3 million raised at the national level. RPAC has 11,367 Major Investors, 1,904 President’s Circle members, and a 36% participation rate</a:t>
            </a:r>
            <a:br>
              <a:rPr lang="en-US" sz="1200" dirty="0"/>
            </a:br>
            <a:endParaRPr lang="en-US" sz="1800" dirty="0">
              <a:latin typeface="Libre Franklin Light" pitchFamily="2" charset="77"/>
            </a:endParaRPr>
          </a:p>
        </p:txBody>
      </p:sp>
    </p:spTree>
    <p:extLst>
      <p:ext uri="{BB962C8B-B14F-4D97-AF65-F5344CB8AC3E}">
        <p14:creationId xmlns:p14="http://schemas.microsoft.com/office/powerpoint/2010/main" val="4018868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close-up of a sign&#10;&#10;Description automatically generated">
            <a:extLst>
              <a:ext uri="{FF2B5EF4-FFF2-40B4-BE49-F238E27FC236}">
                <a16:creationId xmlns:a16="http://schemas.microsoft.com/office/drawing/2014/main" id="{A05757BB-3FBB-D1CE-1F10-D1419DC1D9A7}"/>
              </a:ext>
            </a:extLst>
          </p:cNvPr>
          <p:cNvPicPr>
            <a:picLocks noGrp="1" noChangeAspect="1"/>
          </p:cNvPicPr>
          <p:nvPr>
            <p:ph idx="1"/>
          </p:nvPr>
        </p:nvPicPr>
        <p:blipFill>
          <a:blip r:embed="rId2"/>
          <a:stretch>
            <a:fillRect/>
          </a:stretch>
        </p:blipFill>
        <p:spPr>
          <a:xfrm>
            <a:off x="0" y="45244"/>
            <a:ext cx="12192000" cy="6812756"/>
          </a:xfrm>
        </p:spPr>
      </p:pic>
    </p:spTree>
    <p:extLst>
      <p:ext uri="{BB962C8B-B14F-4D97-AF65-F5344CB8AC3E}">
        <p14:creationId xmlns:p14="http://schemas.microsoft.com/office/powerpoint/2010/main" val="648848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Content Placeholder 16" descr="A poster for a production awards&#10;&#10;Description automatically generated">
            <a:extLst>
              <a:ext uri="{FF2B5EF4-FFF2-40B4-BE49-F238E27FC236}">
                <a16:creationId xmlns:a16="http://schemas.microsoft.com/office/drawing/2014/main" id="{52C00D04-27F3-BDC9-AD55-05CD1A61D7CA}"/>
              </a:ext>
            </a:extLst>
          </p:cNvPr>
          <p:cNvPicPr>
            <a:picLocks noGrp="1" noChangeAspect="1"/>
          </p:cNvPicPr>
          <p:nvPr>
            <p:ph idx="1"/>
          </p:nvPr>
        </p:nvPicPr>
        <p:blipFill>
          <a:blip r:embed="rId2"/>
          <a:stretch>
            <a:fillRect/>
          </a:stretch>
        </p:blipFill>
        <p:spPr>
          <a:xfrm>
            <a:off x="0" y="0"/>
            <a:ext cx="12192000" cy="6858000"/>
          </a:xfrm>
        </p:spPr>
      </p:pic>
    </p:spTree>
    <p:extLst>
      <p:ext uri="{BB962C8B-B14F-4D97-AF65-F5344CB8AC3E}">
        <p14:creationId xmlns:p14="http://schemas.microsoft.com/office/powerpoint/2010/main" val="1538286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0E788-89B9-2B42-D46E-0B3BD1DBA6C5}"/>
              </a:ext>
            </a:extLst>
          </p:cNvPr>
          <p:cNvSpPr>
            <a:spLocks noGrp="1"/>
          </p:cNvSpPr>
          <p:nvPr>
            <p:ph type="title"/>
          </p:nvPr>
        </p:nvSpPr>
        <p:spPr/>
        <p:txBody>
          <a:bodyPr/>
          <a:lstStyle/>
          <a:p>
            <a:r>
              <a:rPr lang="en-US" dirty="0"/>
              <a:t>Upcoming Courses &amp; Events</a:t>
            </a:r>
          </a:p>
        </p:txBody>
      </p:sp>
      <p:sp>
        <p:nvSpPr>
          <p:cNvPr id="3" name="Content Placeholder 2">
            <a:extLst>
              <a:ext uri="{FF2B5EF4-FFF2-40B4-BE49-F238E27FC236}">
                <a16:creationId xmlns:a16="http://schemas.microsoft.com/office/drawing/2014/main" id="{916017E1-92C1-727B-4A84-CBBA9FF40BA1}"/>
              </a:ext>
            </a:extLst>
          </p:cNvPr>
          <p:cNvSpPr>
            <a:spLocks noGrp="1"/>
          </p:cNvSpPr>
          <p:nvPr>
            <p:ph idx="1"/>
          </p:nvPr>
        </p:nvSpPr>
        <p:spPr>
          <a:xfrm>
            <a:off x="148727" y="2465146"/>
            <a:ext cx="9402417" cy="4167672"/>
          </a:xfrm>
        </p:spPr>
        <p:txBody>
          <a:bodyPr>
            <a:normAutofit lnSpcReduction="10000"/>
          </a:bodyPr>
          <a:lstStyle/>
          <a:p>
            <a:r>
              <a:rPr lang="en-US" sz="2000" dirty="0">
                <a:solidFill>
                  <a:srgbClr val="45BA8D"/>
                </a:solidFill>
                <a:hlinkClick r:id="rId2">
                  <a:extLst>
                    <a:ext uri="{A12FA001-AC4F-418D-AE19-62706E023703}">
                      <ahyp:hlinkClr xmlns:ahyp="http://schemas.microsoft.com/office/drawing/2018/hyperlinkcolor" val="tx"/>
                    </a:ext>
                  </a:extLst>
                </a:hlinkClick>
              </a:rPr>
              <a:t>Senior Real Estate Specialist SRES</a:t>
            </a:r>
            <a:endParaRPr lang="en-US" sz="2000" dirty="0">
              <a:solidFill>
                <a:srgbClr val="45BA8D"/>
              </a:solidFill>
            </a:endParaRPr>
          </a:p>
          <a:p>
            <a:r>
              <a:rPr lang="en-US" sz="2000" dirty="0">
                <a:solidFill>
                  <a:srgbClr val="45BA8D"/>
                </a:solidFill>
                <a:hlinkClick r:id="rId3">
                  <a:extLst>
                    <a:ext uri="{A12FA001-AC4F-418D-AE19-62706E023703}">
                      <ahyp:hlinkClr xmlns:ahyp="http://schemas.microsoft.com/office/drawing/2018/hyperlinkcolor" val="tx"/>
                    </a:ext>
                  </a:extLst>
                </a:hlinkClick>
              </a:rPr>
              <a:t>45 HR Post Licensing </a:t>
            </a:r>
            <a:endParaRPr lang="en-US" sz="2000" dirty="0">
              <a:solidFill>
                <a:srgbClr val="45BA8D"/>
              </a:solidFill>
            </a:endParaRPr>
          </a:p>
          <a:p>
            <a:r>
              <a:rPr lang="en-US" sz="2000" dirty="0">
                <a:solidFill>
                  <a:srgbClr val="45BA8D"/>
                </a:solidFill>
                <a:hlinkClick r:id="rId4">
                  <a:extLst>
                    <a:ext uri="{A12FA001-AC4F-418D-AE19-62706E023703}">
                      <ahyp:hlinkClr xmlns:ahyp="http://schemas.microsoft.com/office/drawing/2018/hyperlinkcolor" val="tx"/>
                    </a:ext>
                  </a:extLst>
                </a:hlinkClick>
              </a:rPr>
              <a:t>Rebooting Seller Strategies &amp; Conversations – Hybrid</a:t>
            </a:r>
            <a:endParaRPr lang="en-US" sz="2000" dirty="0">
              <a:solidFill>
                <a:srgbClr val="45BA8D"/>
              </a:solidFill>
            </a:endParaRPr>
          </a:p>
          <a:p>
            <a:r>
              <a:rPr lang="en-US" sz="2000" dirty="0">
                <a:solidFill>
                  <a:srgbClr val="45BA8D"/>
                </a:solidFill>
                <a:hlinkClick r:id="rId5">
                  <a:extLst>
                    <a:ext uri="{A12FA001-AC4F-418D-AE19-62706E023703}">
                      <ahyp:hlinkClr xmlns:ahyp="http://schemas.microsoft.com/office/drawing/2018/hyperlinkcolor" val="tx"/>
                    </a:ext>
                  </a:extLst>
                </a:hlinkClick>
              </a:rPr>
              <a:t>Rebooting Buyer Strategies &amp; Conversations – Hybrid</a:t>
            </a:r>
            <a:endParaRPr lang="en-US" sz="2000" dirty="0">
              <a:solidFill>
                <a:srgbClr val="45BA8D"/>
              </a:solidFill>
            </a:endParaRPr>
          </a:p>
          <a:p>
            <a:r>
              <a:rPr lang="en-US" sz="2000" dirty="0">
                <a:solidFill>
                  <a:srgbClr val="45BA8D"/>
                </a:solidFill>
                <a:hlinkClick r:id="rId6">
                  <a:extLst>
                    <a:ext uri="{A12FA001-AC4F-418D-AE19-62706E023703}">
                      <ahyp:hlinkClr xmlns:ahyp="http://schemas.microsoft.com/office/drawing/2018/hyperlinkcolor" val="tx"/>
                    </a:ext>
                  </a:extLst>
                </a:hlinkClick>
              </a:rPr>
              <a:t>New Agent Boost – Mapping Out Your 2024 Marketing Strategy</a:t>
            </a:r>
            <a:endParaRPr lang="en-US" sz="2000" dirty="0">
              <a:solidFill>
                <a:srgbClr val="45BA8D"/>
              </a:solidFill>
            </a:endParaRPr>
          </a:p>
          <a:p>
            <a:r>
              <a:rPr lang="en-US" sz="2000" dirty="0">
                <a:solidFill>
                  <a:srgbClr val="45BA8D"/>
                </a:solidFill>
                <a:hlinkClick r:id="rId7">
                  <a:extLst>
                    <a:ext uri="{A12FA001-AC4F-418D-AE19-62706E023703}">
                      <ahyp:hlinkClr xmlns:ahyp="http://schemas.microsoft.com/office/drawing/2018/hyperlinkcolor" val="tx"/>
                    </a:ext>
                  </a:extLst>
                </a:hlinkClick>
              </a:rPr>
              <a:t>Certified Staging Consultant – Hybrid</a:t>
            </a:r>
            <a:endParaRPr lang="en-US" sz="2000" dirty="0">
              <a:solidFill>
                <a:srgbClr val="45BA8D"/>
              </a:solidFill>
            </a:endParaRPr>
          </a:p>
          <a:p>
            <a:r>
              <a:rPr lang="en-US" sz="2000" dirty="0">
                <a:solidFill>
                  <a:srgbClr val="45BA8D"/>
                </a:solidFill>
                <a:hlinkClick r:id="rId8">
                  <a:extLst>
                    <a:ext uri="{A12FA001-AC4F-418D-AE19-62706E023703}">
                      <ahyp:hlinkClr xmlns:ahyp="http://schemas.microsoft.com/office/drawing/2018/hyperlinkcolor" val="tx"/>
                    </a:ext>
                  </a:extLst>
                </a:hlinkClick>
              </a:rPr>
              <a:t>Essential Buyer &amp; Seller Conversations – Zoom</a:t>
            </a:r>
            <a:endParaRPr lang="en-US" sz="2000" dirty="0">
              <a:solidFill>
                <a:srgbClr val="45BA8D"/>
              </a:solidFill>
            </a:endParaRPr>
          </a:p>
          <a:p>
            <a:r>
              <a:rPr lang="en-US" sz="2000" dirty="0">
                <a:solidFill>
                  <a:srgbClr val="45BA8D"/>
                </a:solidFill>
                <a:hlinkClick r:id="rId9">
                  <a:extLst>
                    <a:ext uri="{A12FA001-AC4F-418D-AE19-62706E023703}">
                      <ahyp:hlinkClr xmlns:ahyp="http://schemas.microsoft.com/office/drawing/2018/hyperlinkcolor" val="tx"/>
                    </a:ext>
                  </a:extLst>
                </a:hlinkClick>
              </a:rPr>
              <a:t>Coffee &amp; Conversation: Did You Know? </a:t>
            </a:r>
            <a:endParaRPr lang="en-US" sz="2000" dirty="0">
              <a:solidFill>
                <a:srgbClr val="45BA8D"/>
              </a:solidFill>
            </a:endParaRPr>
          </a:p>
          <a:p>
            <a:r>
              <a:rPr lang="en-US" sz="2000" dirty="0">
                <a:solidFill>
                  <a:srgbClr val="45BA8D"/>
                </a:solidFill>
                <a:hlinkClick r:id="rId10">
                  <a:extLst>
                    <a:ext uri="{A12FA001-AC4F-418D-AE19-62706E023703}">
                      <ahyp:hlinkClr xmlns:ahyp="http://schemas.microsoft.com/office/drawing/2018/hyperlinkcolor" val="tx"/>
                    </a:ext>
                  </a:extLst>
                </a:hlinkClick>
              </a:rPr>
              <a:t>Rethink the Seller Conversation: Deliver Value, Build Trust, Get the Listing</a:t>
            </a:r>
            <a:endParaRPr lang="en-US" sz="2000" dirty="0">
              <a:solidFill>
                <a:srgbClr val="45BA8D"/>
              </a:solidFill>
            </a:endParaRPr>
          </a:p>
          <a:p>
            <a:r>
              <a:rPr lang="en-US" sz="2000" dirty="0">
                <a:solidFill>
                  <a:srgbClr val="45BA8D"/>
                </a:solidFill>
                <a:hlinkClick r:id="rId11">
                  <a:extLst>
                    <a:ext uri="{A12FA001-AC4F-418D-AE19-62706E023703}">
                      <ahyp:hlinkClr xmlns:ahyp="http://schemas.microsoft.com/office/drawing/2018/hyperlinkcolor" val="tx"/>
                    </a:ext>
                  </a:extLst>
                </a:hlinkClick>
              </a:rPr>
              <a:t>Rethink the Buyer Conversation</a:t>
            </a:r>
            <a:endParaRPr lang="en-US" sz="2000" dirty="0">
              <a:solidFill>
                <a:srgbClr val="45BA8D"/>
              </a:solidFill>
            </a:endParaRPr>
          </a:p>
          <a:p>
            <a:r>
              <a:rPr lang="en-US" sz="2000" dirty="0">
                <a:solidFill>
                  <a:srgbClr val="45BA8D"/>
                </a:solidFill>
                <a:hlinkClick r:id="rId12">
                  <a:extLst>
                    <a:ext uri="{A12FA001-AC4F-418D-AE19-62706E023703}">
                      <ahyp:hlinkClr xmlns:ahyp="http://schemas.microsoft.com/office/drawing/2018/hyperlinkcolor" val="tx"/>
                    </a:ext>
                  </a:extLst>
                </a:hlinkClick>
              </a:rPr>
              <a:t>Accredited Buyers Representative ABR</a:t>
            </a:r>
            <a:endParaRPr lang="en-US" sz="2000" dirty="0">
              <a:solidFill>
                <a:srgbClr val="45BA8D"/>
              </a:solidFill>
            </a:endParaRPr>
          </a:p>
        </p:txBody>
      </p:sp>
      <p:sp>
        <p:nvSpPr>
          <p:cNvPr id="4" name="TextBox 3">
            <a:extLst>
              <a:ext uri="{FF2B5EF4-FFF2-40B4-BE49-F238E27FC236}">
                <a16:creationId xmlns:a16="http://schemas.microsoft.com/office/drawing/2014/main" id="{01F03357-F4EA-5687-9034-DD24C0E756E6}"/>
              </a:ext>
            </a:extLst>
          </p:cNvPr>
          <p:cNvSpPr txBox="1"/>
          <p:nvPr/>
        </p:nvSpPr>
        <p:spPr>
          <a:xfrm>
            <a:off x="5629139" y="2078186"/>
            <a:ext cx="2897916" cy="461665"/>
          </a:xfrm>
          <a:prstGeom prst="rect">
            <a:avLst/>
          </a:prstGeom>
          <a:noFill/>
        </p:spPr>
        <p:txBody>
          <a:bodyPr wrap="square" rtlCol="0">
            <a:spAutoFit/>
          </a:bodyPr>
          <a:lstStyle/>
          <a:p>
            <a:r>
              <a:rPr lang="en-US" sz="2400" dirty="0">
                <a:solidFill>
                  <a:schemeClr val="bg1"/>
                </a:solidFill>
                <a:latin typeface="Libre Franklin Light" pitchFamily="2" charset="77"/>
              </a:rPr>
              <a:t>January</a:t>
            </a:r>
          </a:p>
        </p:txBody>
      </p:sp>
      <p:pic>
        <p:nvPicPr>
          <p:cNvPr id="5" name="Content Placeholder 8" descr="A flyer for a neighborhood event&#10;&#10;Description automatically generated">
            <a:extLst>
              <a:ext uri="{FF2B5EF4-FFF2-40B4-BE49-F238E27FC236}">
                <a16:creationId xmlns:a16="http://schemas.microsoft.com/office/drawing/2014/main" id="{A2E0F67E-F2F5-6E29-67E3-A931056AC3B4}"/>
              </a:ext>
            </a:extLst>
          </p:cNvPr>
          <p:cNvPicPr>
            <a:picLocks noChangeAspect="1"/>
          </p:cNvPicPr>
          <p:nvPr/>
        </p:nvPicPr>
        <p:blipFill rotWithShape="1">
          <a:blip r:embed="rId13"/>
          <a:srcRect b="19"/>
          <a:stretch/>
        </p:blipFill>
        <p:spPr>
          <a:xfrm>
            <a:off x="8305101" y="2174393"/>
            <a:ext cx="3738172" cy="2102332"/>
          </a:xfrm>
          <a:prstGeom prst="rect">
            <a:avLst/>
          </a:prstGeom>
        </p:spPr>
      </p:pic>
    </p:spTree>
    <p:extLst>
      <p:ext uri="{BB962C8B-B14F-4D97-AF65-F5344CB8AC3E}">
        <p14:creationId xmlns:p14="http://schemas.microsoft.com/office/powerpoint/2010/main" val="25558172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634</TotalTime>
  <Words>510</Words>
  <Application>Microsoft Macintosh PowerPoint</Application>
  <PresentationFormat>Widescreen</PresentationFormat>
  <Paragraphs>38</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Libre Franklin</vt:lpstr>
      <vt:lpstr>Libre Franklin Light</vt:lpstr>
      <vt:lpstr>Office Theme</vt:lpstr>
      <vt:lpstr>December 2023</vt:lpstr>
      <vt:lpstr>Big ReThink Resources</vt:lpstr>
      <vt:lpstr>Professional Standards</vt:lpstr>
      <vt:lpstr>Radon Awareness Act Update</vt:lpstr>
      <vt:lpstr>End-of-Year in Advocacy</vt:lpstr>
      <vt:lpstr>PowerPoint Presentation</vt:lpstr>
      <vt:lpstr>PowerPoint Presentation</vt:lpstr>
      <vt:lpstr>Upcoming Courses &amp; Events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Christian Sexton</dc:creator>
  <cp:lastModifiedBy>David Pollina</cp:lastModifiedBy>
  <cp:revision>17</cp:revision>
  <dcterms:created xsi:type="dcterms:W3CDTF">2023-04-03T13:57:02Z</dcterms:created>
  <dcterms:modified xsi:type="dcterms:W3CDTF">2023-12-15T20:16:57Z</dcterms:modified>
</cp:coreProperties>
</file>