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4" r:id="rId4"/>
    <p:sldId id="260" r:id="rId5"/>
    <p:sldId id="271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478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6"/>
    <p:restoredTop sz="94694"/>
  </p:normalViewPr>
  <p:slideViewPr>
    <p:cSldViewPr snapToGrid="0">
      <p:cViewPr varScale="1">
        <p:scale>
          <a:sx n="161" d="100"/>
          <a:sy n="161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BEFA3B-E37B-138B-722D-F8C3417874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19553" y="-24769"/>
            <a:ext cx="4880638" cy="5193037"/>
          </a:xfrm>
          <a:prstGeom prst="rect">
            <a:avLst/>
          </a:prstGeom>
          <a:solidFill>
            <a:srgbClr val="4B34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8236" y="2923243"/>
            <a:ext cx="3882224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verpass Medium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6B7C850-C8B3-608D-9064-E5279DD8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36" y="1795060"/>
            <a:ext cx="3882224" cy="9937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verpas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urple and white sign with white text&#10;&#10;Description automatically generated">
            <a:extLst>
              <a:ext uri="{FF2B5EF4-FFF2-40B4-BE49-F238E27FC236}">
                <a16:creationId xmlns:a16="http://schemas.microsoft.com/office/drawing/2014/main" id="{F62DD9ED-0847-31E8-65A6-6485A79D3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822" y="1900193"/>
            <a:ext cx="3683000" cy="13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72" y="1369218"/>
            <a:ext cx="8356324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Overpass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2" y="1369218"/>
            <a:ext cx="8356324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Overpass Medium" pitchFamily="2" charset="77"/>
              </a:defRPr>
            </a:lvl1pPr>
            <a:lvl2pPr>
              <a:defRPr>
                <a:latin typeface="Overpass Medium" pitchFamily="2" charset="77"/>
              </a:defRPr>
            </a:lvl2pPr>
            <a:lvl3pPr>
              <a:defRPr>
                <a:latin typeface="Overpass Medium" pitchFamily="2" charset="77"/>
              </a:defRPr>
            </a:lvl3pPr>
            <a:lvl4pPr>
              <a:defRPr>
                <a:latin typeface="Overpass Medium" pitchFamily="2" charset="77"/>
              </a:defRPr>
            </a:lvl4pPr>
            <a:lvl5pPr>
              <a:defRPr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A065B0-8DC2-2B43-E424-F1C9008CE2E6}"/>
              </a:ext>
            </a:extLst>
          </p:cNvPr>
          <p:cNvSpPr/>
          <p:nvPr userDrawn="1"/>
        </p:nvSpPr>
        <p:spPr>
          <a:xfrm>
            <a:off x="297366" y="4557132"/>
            <a:ext cx="1189463" cy="58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7F2650D6-E374-C506-921D-A0A4A960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90" y="274638"/>
            <a:ext cx="844420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9E6EAE-784F-B4A9-A238-9BA6D3130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76261" y="4767263"/>
            <a:ext cx="9563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fld id="{0EB622EE-73A9-3D4A-B413-783165662A05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2003CA-2ECE-446B-F49E-B0FCEBF7F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1289" y="4767263"/>
            <a:ext cx="34756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C6001F-46A3-0B0A-1EC2-DB2965616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5584" y="4767263"/>
            <a:ext cx="5365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fld id="{FA22AB36-7A45-D94D-84E6-1F3859B45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C53D6B-C697-7A21-B61B-67ED63D9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90" y="1370013"/>
            <a:ext cx="844420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108E4-874B-701E-50B2-1EBFC22C5028}"/>
              </a:ext>
            </a:extLst>
          </p:cNvPr>
          <p:cNvSpPr/>
          <p:nvPr userDrawn="1"/>
        </p:nvSpPr>
        <p:spPr>
          <a:xfrm>
            <a:off x="-22860" y="0"/>
            <a:ext cx="45719" cy="5374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8F742-1AC5-97EC-C6BE-5C31115D24EF}"/>
              </a:ext>
            </a:extLst>
          </p:cNvPr>
          <p:cNvSpPr/>
          <p:nvPr userDrawn="1"/>
        </p:nvSpPr>
        <p:spPr>
          <a:xfrm>
            <a:off x="21460" y="0"/>
            <a:ext cx="45719" cy="5374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white sign with white text&#10;&#10;Description automatically generated">
            <a:extLst>
              <a:ext uri="{FF2B5EF4-FFF2-40B4-BE49-F238E27FC236}">
                <a16:creationId xmlns:a16="http://schemas.microsoft.com/office/drawing/2014/main" id="{821769AF-4796-B04F-17B7-0DE6C2D6ECA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34030" y="4566684"/>
            <a:ext cx="1303108" cy="4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4B3478"/>
          </a:solidFill>
          <a:latin typeface="Overpass Black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edwithmore.com/calendar" TargetMode="External"/><Relationship Id="rId2" Type="http://schemas.openxmlformats.org/officeDocument/2006/relationships/hyperlink" Target="https://www.succeedwithmore.com/about-us/8.0-resourc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linoisrealtors.org/blog/log-in-and-discover-20-plus-new-and-revised-legal-forms-online/?_cldee=sztxoc8hihxyp03nafdaqi4inanptygiq9l4wj9kw_6iqep1qqm3hzn9qpi73csrzcleitnp6wq-zuechpi4xq&amp;recipientid=contact-179c89fabfba4f178ba1570de28551dd-d3b831c1a9d84f01b876769237b3138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03.18.25.-fi1177-short-sales-and-foreclosures-sfr/" TargetMode="External"/><Relationship Id="rId13" Type="http://schemas.openxmlformats.org/officeDocument/2006/relationships/hyperlink" Target="https://www.succeedwithmore.com/calendar/03.27.25.-rb710-certified-staging-consultant---csc/" TargetMode="External"/><Relationship Id="rId3" Type="http://schemas.openxmlformats.org/officeDocument/2006/relationships/hyperlink" Target="https://www.succeedwithmore.com/calendar/02.03.25.-rb725-contract-strategies-for-success-hybrid/" TargetMode="External"/><Relationship Id="rId7" Type="http://schemas.openxmlformats.org/officeDocument/2006/relationships/hyperlink" Target="https://www.succeedwithmore.com/calendar/03.13.25.-coffee--conversation-adapting-to-industry-changes---navigating-new-real-estate-standards/" TargetMode="External"/><Relationship Id="rId12" Type="http://schemas.openxmlformats.org/officeDocument/2006/relationships/hyperlink" Target="https://www.succeedwithmore.com/calendar/02.13.25.-leadership-academy/" TargetMode="External"/><Relationship Id="rId2" Type="http://schemas.openxmlformats.org/officeDocument/2006/relationships/hyperlink" Target="https://www.succeedwithmore.com/calendar/03.04.25.-unlocking-opportunities-ihda-progra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03.11.25.-clicks-to-clients-mastering-social-media-for-lead-generation/" TargetMode="External"/><Relationship Id="rId11" Type="http://schemas.openxmlformats.org/officeDocument/2006/relationships/hyperlink" Target="https://www.succeedwithmore.com/calendar/03.13.25.-bme1804-12-hour-broker-management/" TargetMode="External"/><Relationship Id="rId5" Type="http://schemas.openxmlformats.org/officeDocument/2006/relationships/hyperlink" Target="https://www.succeedwithmore.com/calendar/03.05.25.-xplode-workshop-2025-tech-driven-marketing-for-real-estate/" TargetMode="External"/><Relationship Id="rId10" Type="http://schemas.openxmlformats.org/officeDocument/2006/relationships/hyperlink" Target="https://www.succeedwithmore.com/calendar/03.20.25.-own-who-you-r-celebrating-women-in-real-estate/" TargetMode="External"/><Relationship Id="rId4" Type="http://schemas.openxmlformats.org/officeDocument/2006/relationships/hyperlink" Target="https://www.succeedwithmore.com/calendar/03.04.25.-rb746-elements-of-a-contract/" TargetMode="External"/><Relationship Id="rId9" Type="http://schemas.openxmlformats.org/officeDocument/2006/relationships/hyperlink" Target="https://www.succeedwithmore.com/calendar/03.19.252.-rb746-elements-of-a-contract/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DF013-EA54-D16F-6AE3-4924740E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236" y="841771"/>
            <a:ext cx="3807796" cy="1922693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/>
              <a:t>February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C8CF9-0D44-37E4-C11F-57EABE0C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895" y="2692655"/>
            <a:ext cx="3882224" cy="360646"/>
          </a:xfrm>
        </p:spPr>
        <p:txBody>
          <a:bodyPr/>
          <a:lstStyle/>
          <a:p>
            <a:r>
              <a:rPr lang="en-US" dirty="0"/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26395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7A4C7-6BC5-2A6C-8512-979A85E1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AEE7-E54C-D66F-36EE-FD94D5FE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 Sales Contract –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8078-96F1-401A-B599-FC2B2BED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72" y="1268016"/>
            <a:ext cx="8356324" cy="3775276"/>
          </a:xfrm>
        </p:spPr>
        <p:txBody>
          <a:bodyPr>
            <a:noAutofit/>
          </a:bodyPr>
          <a:lstStyle/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effectLst/>
                <a:latin typeface="Overpass Black" pitchFamily="2" charset="77"/>
                <a:hlinkClick r:id="rId2"/>
              </a:rPr>
              <a:t>Video Tutorial &amp; Resources</a:t>
            </a:r>
            <a:endParaRPr lang="en-US" sz="1400" b="1" i="0" u="none" strike="noStrike" dirty="0">
              <a:effectLst/>
              <a:latin typeface="Overpass Black" pitchFamily="2" charset="77"/>
            </a:endParaRPr>
          </a:p>
          <a:p>
            <a:r>
              <a:rPr lang="en-US" sz="1400" b="1" dirty="0">
                <a:latin typeface="Overpass Black" pitchFamily="2" charset="77"/>
              </a:rPr>
              <a:t>Ancillary Forms &amp; Addendums for 8.0 </a:t>
            </a:r>
          </a:p>
          <a:p>
            <a:pPr lvl="1"/>
            <a:r>
              <a:rPr lang="en-US" sz="1100" dirty="0">
                <a:latin typeface="Overpass Medium" pitchFamily="2" charset="77"/>
              </a:rPr>
              <a:t>Amendment, Notice and Response</a:t>
            </a:r>
          </a:p>
          <a:p>
            <a:pPr lvl="1"/>
            <a:r>
              <a:rPr lang="en-US" sz="1100" i="0" u="none" strike="noStrike" dirty="0">
                <a:effectLst/>
                <a:latin typeface="Overpass Medium" pitchFamily="2" charset="77"/>
              </a:rPr>
              <a:t>Appraisal Addendum</a:t>
            </a:r>
          </a:p>
          <a:p>
            <a:pPr lvl="1"/>
            <a:r>
              <a:rPr lang="en-US" sz="1100" dirty="0">
                <a:latin typeface="Overpass Medium" pitchFamily="2" charset="77"/>
              </a:rPr>
              <a:t>Intent to Escalate</a:t>
            </a:r>
          </a:p>
          <a:p>
            <a:pPr lvl="1"/>
            <a:r>
              <a:rPr lang="en-US" sz="1100" i="0" u="none" strike="noStrike" dirty="0">
                <a:effectLst/>
                <a:latin typeface="Overpass Medium" pitchFamily="2" charset="77"/>
              </a:rPr>
              <a:t>Multi Unit Addendum</a:t>
            </a:r>
          </a:p>
          <a:p>
            <a:pPr lvl="1"/>
            <a:r>
              <a:rPr lang="en-US" sz="1100" dirty="0">
                <a:latin typeface="Overpass Medium" pitchFamily="2" charset="77"/>
              </a:rPr>
              <a:t>Mutual Cancellation Agreement</a:t>
            </a:r>
          </a:p>
          <a:p>
            <a:pPr lvl="1"/>
            <a:r>
              <a:rPr lang="en-US" sz="1100" i="0" u="none" strike="noStrike" dirty="0">
                <a:effectLst/>
                <a:latin typeface="Overpass Medium" pitchFamily="2" charset="77"/>
              </a:rPr>
              <a:t>Repair Agreement</a:t>
            </a:r>
          </a:p>
          <a:p>
            <a:pPr lvl="1"/>
            <a:r>
              <a:rPr lang="en-US" sz="1100" dirty="0">
                <a:latin typeface="Overpass Medium" pitchFamily="2" charset="77"/>
              </a:rPr>
              <a:t>Reverse Contingency Addendum </a:t>
            </a:r>
          </a:p>
          <a:p>
            <a:pPr lvl="1"/>
            <a:r>
              <a:rPr lang="en-US" sz="1100" i="0" u="none" strike="noStrike" dirty="0">
                <a:effectLst/>
                <a:latin typeface="Overpass Medium" pitchFamily="2" charset="77"/>
              </a:rPr>
              <a:t>Short Sale Addendum</a:t>
            </a:r>
            <a:endParaRPr lang="en-US" sz="1400" b="1" dirty="0">
              <a:latin typeface="Overpass Black" pitchFamily="2" charset="77"/>
            </a:endParaRP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effectLst/>
                <a:latin typeface="Overpass Black" pitchFamily="2" charset="77"/>
              </a:rPr>
              <a:t>February 20:</a:t>
            </a:r>
            <a:r>
              <a:rPr lang="en-US" sz="1400" b="0" i="0" u="none" strike="noStrike" dirty="0">
                <a:effectLst/>
                <a:latin typeface="Overpass Medium" pitchFamily="2" charset="77"/>
              </a:rPr>
              <a:t> Coffee and Conversation – a 1-hour webinar (no cost)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effectLst/>
                <a:latin typeface="Overpass Black" pitchFamily="2" charset="77"/>
              </a:rPr>
              <a:t>Various Dates:</a:t>
            </a:r>
            <a:r>
              <a:rPr lang="en-US" sz="1400" b="0" i="0" u="none" strike="noStrike" dirty="0">
                <a:effectLst/>
                <a:latin typeface="Overpass Medium" pitchFamily="2" charset="77"/>
              </a:rPr>
              <a:t> Continuing education (CE) courses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effectLst/>
                <a:latin typeface="Overpass Black" pitchFamily="2" charset="77"/>
              </a:rPr>
              <a:t>In-Office Presentations:</a:t>
            </a:r>
            <a:r>
              <a:rPr lang="en-US" sz="1400" b="1" dirty="0">
                <a:latin typeface="Overpass Black" pitchFamily="2" charset="77"/>
              </a:rPr>
              <a:t> </a:t>
            </a:r>
            <a:r>
              <a:rPr lang="en-US" sz="1400" dirty="0">
                <a:latin typeface="Overpass Medium" pitchFamily="2" charset="77"/>
              </a:rPr>
              <a:t>Contact </a:t>
            </a:r>
            <a:r>
              <a:rPr lang="en-US" sz="1400" dirty="0" err="1">
                <a:latin typeface="Overpass Medium" pitchFamily="2" charset="77"/>
              </a:rPr>
              <a:t>Lynnette@mainstreetrealtors.com</a:t>
            </a:r>
            <a:r>
              <a:rPr lang="en-US" sz="1400" dirty="0">
                <a:latin typeface="Overpass Medium" pitchFamily="2" charset="77"/>
              </a:rPr>
              <a:t> to schedule</a:t>
            </a:r>
          </a:p>
          <a:p>
            <a:pPr marL="0" marR="0" indent="0"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Overpass Medium" pitchFamily="2" charset="77"/>
                <a:hlinkClick r:id="rId3"/>
              </a:rPr>
              <a:t>www.succeedwithmore.com/calendar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Overpass Medium" pitchFamily="2" charset="77"/>
              </a:rPr>
              <a:t> </a:t>
            </a:r>
          </a:p>
          <a:p>
            <a:pPr marL="0" marR="0" algn="l"/>
            <a:endParaRPr lang="en-US" sz="1100" b="0" i="0" u="none" strike="noStrike" dirty="0">
              <a:effectLst/>
              <a:latin typeface="Overpas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677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8C47F-AE7E-D8C0-0A4D-410E692C4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60EB-3217-A530-A6D2-3A7D95B8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Mainstreet REALTORS® New and revised Legal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E1E9-3FA7-6E30-6BF0-4DC8EF3B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0" y="1351722"/>
            <a:ext cx="8356324" cy="4055164"/>
          </a:xfrm>
        </p:spPr>
        <p:txBody>
          <a:bodyPr>
            <a:noAutofit/>
          </a:bodyPr>
          <a:lstStyle/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Residential Exclusive Right to Lease Marketing Agreement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Residential Exclusive Agency Lease Marketing Agreement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Leasing Worksheet – NEW and not intended to be fillable. 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Exclusive Tenant Representation Agreement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Non-Exclusive Tenant Representation Agreement – NEW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Commercial Right to Sell / Lease Marketing Agreement 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Residential Lease 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FHA Amendment to Sales Contract - NEW</a:t>
            </a:r>
          </a:p>
          <a:p>
            <a:pPr marL="0" marR="0" algn="l"/>
            <a:r>
              <a:rPr lang="en-US" sz="1200" b="0" i="0" u="none" strike="noStrike" dirty="0">
                <a:effectLst/>
                <a:latin typeface="Overpass Medium" pitchFamily="2" charset="77"/>
              </a:rPr>
              <a:t>VA Amendment to Sales Contract – NEW</a:t>
            </a:r>
          </a:p>
          <a:p>
            <a:pPr marL="0" marR="0" algn="l"/>
            <a:endParaRPr lang="en-US" sz="1600" dirty="0"/>
          </a:p>
          <a:p>
            <a:pPr marL="0" marR="0" indent="0" algn="ctr">
              <a:buNone/>
            </a:pPr>
            <a:r>
              <a:rPr lang="en-US" sz="1600" b="0" i="0" u="none" strike="noStrike" dirty="0">
                <a:effectLst/>
                <a:latin typeface="Overpass Medium" pitchFamily="2" charset="77"/>
                <a:hlinkClick r:id="rId2"/>
              </a:rPr>
              <a:t>New and Revised Forms Now Available </a:t>
            </a:r>
            <a:r>
              <a:rPr lang="en-US" sz="1600" b="0" i="0" u="none" strike="noStrike" dirty="0">
                <a:effectLst/>
                <a:latin typeface="Overpass Medium" pitchFamily="2" charset="77"/>
              </a:rPr>
              <a:t>(login required)</a:t>
            </a:r>
          </a:p>
        </p:txBody>
      </p:sp>
    </p:spTree>
    <p:extLst>
      <p:ext uri="{BB962C8B-B14F-4D97-AF65-F5344CB8AC3E}">
        <p14:creationId xmlns:p14="http://schemas.microsoft.com/office/powerpoint/2010/main" val="189298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3C15-7D20-1689-7391-4B304890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4B5DB-7F80-2274-2E09-3CD720E0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4" y="0"/>
            <a:ext cx="9070536" cy="52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04D5-21CC-CDAC-A4FE-E3CC15A4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A2582-ADC0-B561-9E6E-56DD0E78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D4E8-DFEB-37C9-E284-0DB3DDA7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C915-4104-D9CE-C09F-3A0EFD62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Mainstreet Calendar – March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292D7-3602-545C-8E3E-7894E0F17F3D}"/>
              </a:ext>
            </a:extLst>
          </p:cNvPr>
          <p:cNvSpPr txBox="1"/>
          <p:nvPr/>
        </p:nvSpPr>
        <p:spPr>
          <a:xfrm>
            <a:off x="500290" y="1268016"/>
            <a:ext cx="726813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B3478"/>
                </a:solidFill>
                <a:latin typeface="Overpass Medium" pitchFamily="2" charset="77"/>
                <a:hlinkClick r:id="rId2"/>
              </a:rPr>
              <a:t>Unlocking Opportunities: IHDA Programs </a:t>
            </a:r>
            <a:endParaRPr lang="en-US" dirty="0">
              <a:solidFill>
                <a:srgbClr val="4B3478"/>
              </a:solidFill>
              <a:latin typeface="Overpass Medium" pitchFamily="2" charset="77"/>
              <a:hlinkClick r:id="rId3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4"/>
              </a:rPr>
              <a:t>Elements of a Contract (8.0)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5"/>
              </a:rPr>
              <a:t>Xplode Workshop 2025: Tech Driven Marketing for Real Estate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6"/>
              </a:rPr>
              <a:t>Clicks to Clients: Mastering Lead Generation for Lead Generation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7"/>
              </a:rPr>
              <a:t>Coffee &amp; Conversation: Adapting to Industry Changes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8"/>
              </a:rPr>
              <a:t>Short Sales and Foreclosures (SFR)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9"/>
              </a:rPr>
              <a:t>Elements of a Contract (8.0)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10"/>
              </a:rPr>
              <a:t>Own Who You R: Celebrating Women in Real Estate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11"/>
              </a:rPr>
              <a:t>12 Hour Broker Management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12"/>
              </a:rPr>
              <a:t>Leadership Academy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dirty="0">
                <a:solidFill>
                  <a:srgbClr val="4B3478"/>
                </a:solidFill>
                <a:latin typeface="Overpass Medium" pitchFamily="2" charset="77"/>
                <a:hlinkClick r:id="rId13"/>
              </a:rPr>
              <a:t>Certified Staging Consult</a:t>
            </a:r>
            <a:endParaRPr lang="en-US" dirty="0">
              <a:solidFill>
                <a:srgbClr val="4B3478"/>
              </a:solidFill>
              <a:latin typeface="Overpass Medium" pitchFamily="2" charset="77"/>
            </a:endParaRPr>
          </a:p>
          <a:p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5ABAE-5113-7C3F-708E-73AB248F7E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4630" y="2571750"/>
            <a:ext cx="239476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instreet PPT Template  -  Compatibility Mode" id="{F81CAD1E-911A-784E-B7E2-D6A2D93F31EC}" vid="{2598AAC8-3E7D-8E44-8875-E11D8D9D2F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236</Words>
  <Application>Microsoft Macintosh PowerPoint</Application>
  <PresentationFormat>On-screen Show (16:9)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Overpass Black</vt:lpstr>
      <vt:lpstr>Overpass Medium</vt:lpstr>
      <vt:lpstr>Overpass SemiBold</vt:lpstr>
      <vt:lpstr>Office Theme</vt:lpstr>
      <vt:lpstr>February</vt:lpstr>
      <vt:lpstr>8.0 Sales Contract – Released</vt:lpstr>
      <vt:lpstr>Mainstreet REALTORS® New and revised Legal Forms</vt:lpstr>
      <vt:lpstr>PowerPoint Presentation</vt:lpstr>
      <vt:lpstr>PowerPoint Presentation</vt:lpstr>
      <vt:lpstr>Mainstreet Calendar – March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Sexton</dc:creator>
  <cp:lastModifiedBy>Lynnette Mock</cp:lastModifiedBy>
  <cp:revision>16</cp:revision>
  <dcterms:created xsi:type="dcterms:W3CDTF">2024-10-07T18:31:05Z</dcterms:created>
  <dcterms:modified xsi:type="dcterms:W3CDTF">2025-02-07T19:47:57Z</dcterms:modified>
</cp:coreProperties>
</file>