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7" r:id="rId4"/>
    <p:sldId id="260" r:id="rId5"/>
    <p:sldId id="268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/>
    <p:restoredTop sz="94966"/>
  </p:normalViewPr>
  <p:slideViewPr>
    <p:cSldViewPr snapToGrid="0">
      <p:cViewPr varScale="1">
        <p:scale>
          <a:sx n="121" d="100"/>
          <a:sy n="121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E1F79-675D-2048-9418-CE806D2ACD1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73AA7-87D9-374E-A53D-0FB049AB8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7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73AA7-87D9-374E-A53D-0FB049AB82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3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D31B-33A7-1C1C-8C2B-0FA3B7345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40" y="1122363"/>
            <a:ext cx="5257800" cy="1381125"/>
          </a:xfrm>
        </p:spPr>
        <p:txBody>
          <a:bodyPr anchor="b"/>
          <a:lstStyle>
            <a:lvl1pPr algn="ctr">
              <a:defRPr sz="6000" b="1" i="0"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CF529-8F1F-8926-C809-362BC49E4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40" y="2584173"/>
            <a:ext cx="8885582" cy="34190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753EF-2972-0947-AFCB-2420607A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7DBB3-DF3F-F868-F953-E540EB69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42CC3-F472-34D8-37EC-62EDFB71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3153-C4F2-18BC-9A1F-0521BDC3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318BF-59BA-8DBE-ED3F-48ECB3901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CA19F-3BE1-FD25-D5AD-67506BFB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7B76D-1EB5-0F6B-F44F-E9D0DC4C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EB825-261F-0F3D-B74E-0AE64555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A166B-36BF-4637-AA4E-241CB2F79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C4590-59D9-32BC-604F-C84B90D36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10FC-2090-D06F-7BAC-A3206BF5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18F5-762C-BFA1-5C01-F4CDFA4F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7CD18-9821-D508-8031-EBC906E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3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880A-C6A9-B15F-4993-3210A32A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3456"/>
            <a:ext cx="8428383" cy="1325563"/>
          </a:xfrm>
        </p:spPr>
        <p:txBody>
          <a:bodyPr/>
          <a:lstStyle>
            <a:lvl1pPr>
              <a:defRPr b="1" i="0"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7114-DC2F-28B9-9B91-1E6FC2AC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4843"/>
            <a:ext cx="9402417" cy="3702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E0AA2-2DFF-B67F-8C09-FA18CF68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6C4C0-F9BF-38E4-7E34-A273FC26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448DE-265B-384E-8265-D48AAA3F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B00E-0F15-F004-FF9B-ECC03F82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EBE70-B9B7-5E99-E55C-9CD31FCD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062E1-C99D-F99E-6DB0-14F5E4BB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65714-5021-A7B5-435C-CA17DBA5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EF81-5F17-84BD-D2C9-AEDE1ABB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2199-3258-BEBA-740A-091FF160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24588-4438-C0DF-BF34-1B0D302F0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49FB3-3FE2-362E-4697-716D2236C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FE7F6-B3B9-095B-3B46-C6EBDE08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E9FF9-2B48-1EF1-4C5F-0F7E9728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7CAF0-9E05-FE99-149A-EF14A5AE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65B4-74EB-ED46-6811-51F1E690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900ED-3C14-AD58-E05C-94B3020C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46831-AFFD-A4EF-46FD-7E2BEA517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921C6-1739-B95A-3DAA-2F49CE634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1263D-9417-B349-677B-215B0A056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0FA44-294E-1285-AB75-0781134C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A075C-E771-4A07-4C6C-B344378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2CDD4-6596-60E9-6FCA-6D915770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9246-7BCC-D30B-CE30-7E52FB27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84EB2-D2B2-51DB-0D13-8FC0B4BC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10D10-69E3-EF5F-B5E3-655FEC3E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EAB8D-B69B-C669-C248-5B6F4168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B2C7-31DB-B6D5-E2C5-AC736C1B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A0869-759E-9ABE-AD4E-A233A3E3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C34C2-F609-8F27-96D9-2521347D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2A35-63A6-94C5-6DF6-F5632FE0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F433-4AE3-770F-BF73-45218F9D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6D232-E8EA-640F-5143-A584BCAB8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463A5-73C2-7C74-FA4E-F8090E5E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902D9-8B72-57D2-7307-288A0E65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04866-6186-DEF1-7ED9-BE759567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8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169F-72EE-0BB9-2EA0-942790F1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D0B9D0-3E66-8EFC-3A7D-2C6BF3EF5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08CC3-E63F-C6E9-9E28-7F84D2131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C4E43-995A-DB02-C003-EAE0902B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B6C4C-29D0-4B46-1B54-FE6377C2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9573A-2F2D-0416-14E7-3E849113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B27B4B6-DCF8-C541-260B-ECE0CAE0D90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B01BF-1012-8041-962F-6AFB8A5A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8EB9D-617D-8421-D6AD-E625F1312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2554-24D1-7467-0471-71BA4B2F1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401E-66AD-5840-8938-64897317BCD7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9C3E9-FC5F-E47C-19B3-9B4C9C8C2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A6F36-5CD1-EBB6-76F8-FFF44BBFB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the-facts" TargetMode="External"/><Relationship Id="rId2" Type="http://schemas.openxmlformats.org/officeDocument/2006/relationships/hyperlink" Target="https://www.nar.realtor/newsroom/nar-reaches-agreement-to-resolve-nationwide-claims-brought-by-home-sell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ynnette@succeedwithmore.com" TargetMode="External"/><Relationship Id="rId5" Type="http://schemas.openxmlformats.org/officeDocument/2006/relationships/hyperlink" Target="https://www.succeedwithmore.com/compensation" TargetMode="External"/><Relationship Id="rId4" Type="http://schemas.openxmlformats.org/officeDocument/2006/relationships/hyperlink" Target="https://www.nar.realtor/sites/default/files/documents/nar-member-q-a-2024-03-19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urveymonkey.com/r/XB337D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le.realsatisfied.com/survey/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succeedwithmore.com/realsatisfi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cceedwithmore.com/calendar/06.18.24-unlocking-success-in-buyer-agency---new-agent-boost/" TargetMode="External"/><Relationship Id="rId2" Type="http://schemas.openxmlformats.org/officeDocument/2006/relationships/hyperlink" Target="https://www.succeedwithmore.com/calendar/06.04.24.-1031-present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cceedwithmore.com/calendar/06.20.24.-coffee-and-conversationnar-settlement---what-you-need-to-kn-ow/" TargetMode="External"/><Relationship Id="rId5" Type="http://schemas.openxmlformats.org/officeDocument/2006/relationships/hyperlink" Target="https://www.succeedwithmore.com/calendar/6.13.24-commercial-boot-camp/" TargetMode="External"/><Relationship Id="rId4" Type="http://schemas.openxmlformats.org/officeDocument/2006/relationships/hyperlink" Target="https://www.succeedwithmore.com/calendar/6.10.24-seller-representative-specialis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houses in a neighborhood&#10;&#10;Description automatically generated">
            <a:extLst>
              <a:ext uri="{FF2B5EF4-FFF2-40B4-BE49-F238E27FC236}">
                <a16:creationId xmlns:a16="http://schemas.microsoft.com/office/drawing/2014/main" id="{EA43DC9B-40FC-3FE0-6540-F07E5E42A5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777938-77E9-CEAF-AE30-837CF3087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492" y="4306373"/>
            <a:ext cx="5177481" cy="1655762"/>
          </a:xfrm>
        </p:spPr>
        <p:txBody>
          <a:bodyPr/>
          <a:lstStyle/>
          <a:p>
            <a:r>
              <a:rPr lang="en-US" dirty="0"/>
              <a:t>Monthly Broker Slides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F2604-A72D-E3C1-39C1-38056E8B721F}"/>
              </a:ext>
            </a:extLst>
          </p:cNvPr>
          <p:cNvSpPr txBox="1"/>
          <p:nvPr/>
        </p:nvSpPr>
        <p:spPr>
          <a:xfrm>
            <a:off x="1329674" y="2687233"/>
            <a:ext cx="3037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May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84725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69FB5-1B97-7970-E7D1-01C4A06C4C2D}"/>
              </a:ext>
            </a:extLst>
          </p:cNvPr>
          <p:cNvSpPr txBox="1"/>
          <p:nvPr/>
        </p:nvSpPr>
        <p:spPr>
          <a:xfrm>
            <a:off x="136633" y="1577677"/>
            <a:ext cx="6295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NAR Settles Lawsuit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EBA5F-A7C0-A24A-8CFB-99F72A54AA51}"/>
              </a:ext>
            </a:extLst>
          </p:cNvPr>
          <p:cNvSpPr txBox="1"/>
          <p:nvPr/>
        </p:nvSpPr>
        <p:spPr>
          <a:xfrm>
            <a:off x="119855" y="2308388"/>
            <a:ext cx="949797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Libre Franklin Light" pitchFamily="2" charset="77"/>
              </a:rPr>
              <a:t>Update as of May 7, 2024:</a:t>
            </a:r>
          </a:p>
          <a:p>
            <a:r>
              <a:rPr lang="en-US" sz="1400" i="1" dirty="0">
                <a:solidFill>
                  <a:schemeClr val="bg1"/>
                </a:solidFill>
                <a:latin typeface="Libre Franklin Light" pitchFamily="2" charset="77"/>
              </a:rPr>
              <a:t>June 18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Libre Franklin Light" pitchFamily="2" charset="77"/>
              </a:rPr>
              <a:t>Deadline for REALTOR® MLSs to execute Appendix B (to be included as a released party)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Libre Franklin Light" pitchFamily="2" charset="77"/>
              </a:rPr>
              <a:t>Deadline for brokerages to execute Appendix C (to be included as a released party)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Libre Franklin Light" pitchFamily="2" charset="77"/>
              </a:rPr>
              <a:t>Deadline for non-REALTOR® MLSs to execute Appendix D (to be included as a released party)</a:t>
            </a:r>
          </a:p>
          <a:p>
            <a:endParaRPr lang="en-US" sz="1400" i="1" dirty="0">
              <a:solidFill>
                <a:schemeClr val="bg1"/>
              </a:solidFill>
              <a:latin typeface="Libre Franklin Light" pitchFamily="2" charset="77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Libre Franklin Light" pitchFamily="2" charset="77"/>
              </a:rPr>
              <a:t>August 17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Libre Franklin Light" pitchFamily="2" charset="77"/>
              </a:rPr>
              <a:t>Earliest date for Plaintiffs to issue case notice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Libre Franklin Light" pitchFamily="2" charset="77"/>
              </a:rPr>
              <a:t>New NAR MLS policy takes effect to implement practice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Libre Franklin Light" pitchFamily="2" charset="77"/>
              </a:rPr>
              <a:t>Deadline for REALTOR® MLSs to implement policy changes pursuant to mandatory NAR policy</a:t>
            </a:r>
          </a:p>
          <a:p>
            <a:endParaRPr lang="en-US" sz="1400" dirty="0">
              <a:solidFill>
                <a:schemeClr val="bg1"/>
              </a:solidFill>
              <a:latin typeface="Libre Franklin Light" pitchFamily="2" charset="77"/>
            </a:endParaRPr>
          </a:p>
          <a:p>
            <a:r>
              <a:rPr lang="en-US" sz="1400" dirty="0">
                <a:solidFill>
                  <a:schemeClr val="bg1"/>
                </a:solidFill>
                <a:latin typeface="Libre Franklin Light" pitchFamily="2" charset="77"/>
              </a:rPr>
              <a:t>National Association of REALTORS® reaches agreement to resolve nationwide claims brought by home sellers.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5BA8D"/>
                </a:solidFill>
                <a:latin typeface="Libre Franklin Ligh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 Release</a:t>
            </a:r>
            <a:endParaRPr lang="en-US" sz="1200" dirty="0">
              <a:solidFill>
                <a:srgbClr val="45BA8D"/>
              </a:solidFill>
              <a:latin typeface="Libre Franklin Light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5BA8D"/>
                </a:solidFill>
                <a:latin typeface="Libre Franklin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 Fact Sheet</a:t>
            </a:r>
            <a:r>
              <a:rPr lang="en-US" sz="1200" dirty="0">
                <a:solidFill>
                  <a:srgbClr val="45BA8D"/>
                </a:solidFill>
                <a:latin typeface="Libre Franklin Light" pitchFamily="2" charset="77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Libre Franklin Light" pitchFamily="2" charset="77"/>
              </a:rPr>
              <a:t>– Read the details of NAR’s action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5BA8D"/>
                </a:solidFill>
                <a:latin typeface="Libre Franklin Ligh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 Q &amp; A </a:t>
            </a:r>
            <a:r>
              <a:rPr lang="en-US" sz="1200" dirty="0">
                <a:solidFill>
                  <a:schemeClr val="bg1"/>
                </a:solidFill>
                <a:latin typeface="Libre Franklin Light" pitchFamily="2" charset="77"/>
              </a:rPr>
              <a:t>– Frequently asked questions about the settlement, for NAR Members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5BA8D"/>
                </a:solidFill>
                <a:latin typeface="Libre Franklin Ligh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Mainstreet Resource </a:t>
            </a:r>
            <a:r>
              <a:rPr lang="en-US" sz="1200" dirty="0">
                <a:solidFill>
                  <a:schemeClr val="bg1"/>
                </a:solidFill>
                <a:latin typeface="Libre Franklin Light" pitchFamily="2" charset="77"/>
              </a:rPr>
              <a:t>– Keeping our members informed of the latest industry news and information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ibre Franklin Light" pitchFamily="2" charset="77"/>
              </a:rPr>
              <a:t>Schedule an office visit today - email </a:t>
            </a:r>
            <a:r>
              <a:rPr lang="en-US" sz="1200" dirty="0">
                <a:solidFill>
                  <a:srgbClr val="45BA8D"/>
                </a:solidFill>
                <a:latin typeface="Libre Franklin Ligh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Lynnette@succeedwithmore.com</a:t>
            </a:r>
            <a:r>
              <a:rPr lang="en-US" sz="1200" dirty="0">
                <a:solidFill>
                  <a:srgbClr val="45BA8D"/>
                </a:solidFill>
                <a:latin typeface="Libre Franklin Ligh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96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69FB5-1B97-7970-E7D1-01C4A06C4C2D}"/>
              </a:ext>
            </a:extLst>
          </p:cNvPr>
          <p:cNvSpPr txBox="1"/>
          <p:nvPr/>
        </p:nvSpPr>
        <p:spPr>
          <a:xfrm>
            <a:off x="136634" y="1577677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ibre Franklin Light" pitchFamily="2" charset="77"/>
              </a:rPr>
              <a:t>Spire </a:t>
            </a:r>
          </a:p>
        </p:txBody>
      </p:sp>
      <p:pic>
        <p:nvPicPr>
          <p:cNvPr id="6" name="Picture 5" descr="A couple of people standing on a brick sidewalk&#10;&#10;Description automatically generated">
            <a:extLst>
              <a:ext uri="{FF2B5EF4-FFF2-40B4-BE49-F238E27FC236}">
                <a16:creationId xmlns:a16="http://schemas.microsoft.com/office/drawing/2014/main" id="{6CCF07F9-E8BD-95FE-777C-DB547C37C9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433" y="1161051"/>
            <a:ext cx="4249305" cy="5499100"/>
          </a:xfrm>
          <a:prstGeom prst="rect">
            <a:avLst/>
          </a:prstGeom>
        </p:spPr>
      </p:pic>
      <p:pic>
        <p:nvPicPr>
          <p:cNvPr id="8" name="Picture 7" descr="A poster of a couple working on a computer&#10;&#10;Description automatically generated">
            <a:extLst>
              <a:ext uri="{FF2B5EF4-FFF2-40B4-BE49-F238E27FC236}">
                <a16:creationId xmlns:a16="http://schemas.microsoft.com/office/drawing/2014/main" id="{42A196CF-07F2-4610-E658-36B3D89DAD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470" y="266700"/>
            <a:ext cx="4249305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9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4002-9A09-32F6-037E-F303BEB9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697922"/>
            <a:ext cx="9402417" cy="370212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1200" dirty="0"/>
            </a:br>
            <a:endParaRPr lang="en-US" sz="1800" dirty="0">
              <a:latin typeface="Libre Franklin Ligh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3B966-FEE9-09C5-2861-5192B8B22B11}"/>
              </a:ext>
            </a:extLst>
          </p:cNvPr>
          <p:cNvSpPr txBox="1"/>
          <p:nvPr/>
        </p:nvSpPr>
        <p:spPr>
          <a:xfrm>
            <a:off x="198916" y="1433492"/>
            <a:ext cx="8868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International Survey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6AB95-9D43-DAF8-75CF-BEE32E7C6C70}"/>
              </a:ext>
            </a:extLst>
          </p:cNvPr>
          <p:cNvSpPr txBox="1"/>
          <p:nvPr/>
        </p:nvSpPr>
        <p:spPr>
          <a:xfrm>
            <a:off x="314588" y="4548982"/>
            <a:ext cx="520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5BA8D"/>
                </a:solidFill>
                <a:latin typeface="Libre Franklin Ligh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https://www.surveymonkey.com/r/XB337DG</a:t>
            </a:r>
            <a:r>
              <a:rPr lang="en-US" dirty="0">
                <a:solidFill>
                  <a:srgbClr val="45BA8D"/>
                </a:solidFill>
                <a:latin typeface="Libre Franklin Light" pitchFamily="2" charset="77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7179A-46F7-F294-C0F0-7B4EB6382E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66" y="2717189"/>
            <a:ext cx="77724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4002-9A09-32F6-037E-F303BEB9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10" y="2553757"/>
            <a:ext cx="6721365" cy="1975187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US" sz="1600" dirty="0">
                <a:latin typeface="Libre Franklin Light" pitchFamily="2" charset="77"/>
              </a:rPr>
            </a:br>
            <a:endParaRPr lang="en-US" sz="1600" dirty="0">
              <a:latin typeface="Libre Franklin Ligh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3B966-FEE9-09C5-2861-5192B8B22B11}"/>
              </a:ext>
            </a:extLst>
          </p:cNvPr>
          <p:cNvSpPr txBox="1"/>
          <p:nvPr/>
        </p:nvSpPr>
        <p:spPr>
          <a:xfrm>
            <a:off x="135853" y="1559616"/>
            <a:ext cx="8868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Congratulations!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8D242-61D5-99F3-B6E9-0267B1FD37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583" y="2553757"/>
            <a:ext cx="4063999" cy="4063999"/>
          </a:xfrm>
          <a:prstGeom prst="rect">
            <a:avLst/>
          </a:prstGeom>
        </p:spPr>
      </p:pic>
      <p:pic>
        <p:nvPicPr>
          <p:cNvPr id="1026" name="Picture 2" descr="May be an image of text that says 'Congratulations! 2024 MAINSTREET ORGAN ORGANIZATION OF REALTORS® REALTOR® of the Year Linda Dressler RE/MAX RE/MAXSuburban Suburban'">
            <a:extLst>
              <a:ext uri="{FF2B5EF4-FFF2-40B4-BE49-F238E27FC236}">
                <a16:creationId xmlns:a16="http://schemas.microsoft.com/office/drawing/2014/main" id="{DC301758-7EF9-18C7-08BE-9C229F11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5455" y="1234385"/>
            <a:ext cx="4063999" cy="40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2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B9D518-93FA-07E0-C2A2-6C523A1D634C}"/>
              </a:ext>
            </a:extLst>
          </p:cNvPr>
          <p:cNvSpPr txBox="1"/>
          <p:nvPr/>
        </p:nvSpPr>
        <p:spPr>
          <a:xfrm>
            <a:off x="163285" y="1532887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Libre Franklin Light" pitchFamily="2" charset="77"/>
              </a:rPr>
              <a:t>RealSatisfied</a:t>
            </a:r>
            <a:endParaRPr lang="en-US" sz="4400" b="1" dirty="0">
              <a:solidFill>
                <a:schemeClr val="bg1"/>
              </a:solidFill>
              <a:latin typeface="Libre Franklin Ligh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1E6B1-0412-0533-BACC-BB6A543877E1}"/>
              </a:ext>
            </a:extLst>
          </p:cNvPr>
          <p:cNvSpPr txBox="1"/>
          <p:nvPr/>
        </p:nvSpPr>
        <p:spPr>
          <a:xfrm>
            <a:off x="501493" y="2424206"/>
            <a:ext cx="813163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Libre Franklin Light" pitchFamily="2" charset="77"/>
              </a:rPr>
              <a:t>NEW- </a:t>
            </a: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The Testimonial and Rating Request is live and ready to help you gather customer feedback quickly! </a:t>
            </a:r>
          </a:p>
          <a:p>
            <a:endParaRPr lang="en-US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The Testimonial and Rating survey will allow you to collect a testimonial and rating from your client without survey questions. It’s quick and easy for your client.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The Testimonial and Rating Request is already available in your Agent Dashboard – simply choose it from the list when sending a survey notification.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What does the Testimonial and Rating survey look like? Send yourself a test survey: </a:t>
            </a:r>
            <a:r>
              <a:rPr lang="en-US" dirty="0">
                <a:solidFill>
                  <a:srgbClr val="45BA8D"/>
                </a:solidFill>
                <a:latin typeface="Libre Franklin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https://profile.realsatisfied.com/survey/US</a:t>
            </a:r>
            <a:r>
              <a:rPr lang="en-US" dirty="0">
                <a:solidFill>
                  <a:srgbClr val="45BA8D"/>
                </a:solidFill>
                <a:latin typeface="Libre Franklin Light" pitchFamily="2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Haven’t claimed your  complimentary Agent Lite account? </a:t>
            </a:r>
            <a:r>
              <a:rPr lang="en-US" dirty="0">
                <a:solidFill>
                  <a:srgbClr val="45BA8D"/>
                </a:solidFill>
                <a:latin typeface="Libre Franklin Ligh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www.succeedwithmore.com/realsatisfied</a:t>
            </a:r>
            <a:r>
              <a:rPr lang="en-US" dirty="0">
                <a:solidFill>
                  <a:srgbClr val="45BA8D"/>
                </a:solidFill>
                <a:latin typeface="Libre Franklin Light" pitchFamily="2" charset="77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Libre Franklin Light" pitchFamily="2" charset="77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84619-E3D1-FBAE-D2C2-E3485A42A0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49" y="730291"/>
            <a:ext cx="3321815" cy="33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8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17E1-92C1-727B-4A84-CBBA9FF4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11" y="2877884"/>
            <a:ext cx="9402417" cy="416767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000" dirty="0">
                <a:solidFill>
                  <a:srgbClr val="45BA8D"/>
                </a:solidFill>
                <a:latin typeface="Libre Franklin Ligh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1031 Presentation</a:t>
            </a:r>
            <a:endParaRPr lang="en-US" sz="2000" dirty="0">
              <a:solidFill>
                <a:srgbClr val="45BA8D"/>
              </a:solidFill>
              <a:latin typeface="Libre Franklin Ligh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rgbClr val="45BA8D"/>
                </a:solidFill>
                <a:latin typeface="Libre Franklin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Boost: Unlocking Success in Buyer Agency</a:t>
            </a:r>
            <a:endParaRPr lang="en-US" sz="2000" dirty="0">
              <a:solidFill>
                <a:srgbClr val="45BA8D"/>
              </a:solidFill>
              <a:latin typeface="Libre Franklin Ligh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rgbClr val="45BA8D"/>
                </a:solidFill>
                <a:latin typeface="Libre Franklin Ligh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SRS: Seller Representative Specialist </a:t>
            </a:r>
            <a:endParaRPr lang="en-US" sz="2000" dirty="0">
              <a:solidFill>
                <a:srgbClr val="45BA8D"/>
              </a:solidFill>
              <a:latin typeface="Libre Franklin Ligh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rgbClr val="45BA8D"/>
                </a:solidFill>
                <a:latin typeface="Libre Franklin Ligh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Commercial Boot Camp</a:t>
            </a:r>
            <a:endParaRPr lang="en-US" sz="2000" dirty="0">
              <a:solidFill>
                <a:srgbClr val="45BA8D"/>
              </a:solidFill>
              <a:latin typeface="Libre Franklin Ligh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rgbClr val="45BA8D"/>
                </a:solidFill>
                <a:latin typeface="Libre Franklin Ligh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Coffee &amp; Conversation: NAR Settlement – What you need to know</a:t>
            </a:r>
            <a:endParaRPr lang="en-US" sz="2000" dirty="0">
              <a:solidFill>
                <a:srgbClr val="45BA8D"/>
              </a:solidFill>
              <a:latin typeface="Libre Franklin Ligh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03357-F4EA-5687-9034-DD24C0E756E6}"/>
              </a:ext>
            </a:extLst>
          </p:cNvPr>
          <p:cNvSpPr txBox="1"/>
          <p:nvPr/>
        </p:nvSpPr>
        <p:spPr>
          <a:xfrm>
            <a:off x="5629139" y="2078186"/>
            <a:ext cx="289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June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E93EB-9512-3EFD-64CF-92274B140919}"/>
              </a:ext>
            </a:extLst>
          </p:cNvPr>
          <p:cNvSpPr txBox="1"/>
          <p:nvPr/>
        </p:nvSpPr>
        <p:spPr>
          <a:xfrm>
            <a:off x="108858" y="1458686"/>
            <a:ext cx="8218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Upcoming Courses &amp; Events</a:t>
            </a:r>
          </a:p>
        </p:txBody>
      </p:sp>
    </p:spTree>
    <p:extLst>
      <p:ext uri="{BB962C8B-B14F-4D97-AF65-F5344CB8AC3E}">
        <p14:creationId xmlns:p14="http://schemas.microsoft.com/office/powerpoint/2010/main" val="255581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4158</TotalTime>
  <Words>344</Words>
  <Application>Microsoft Macintosh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Libre Franklin</vt:lpstr>
      <vt:lpstr>Libre Franklin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Sexton</dc:creator>
  <cp:lastModifiedBy>David Pollina</cp:lastModifiedBy>
  <cp:revision>40</cp:revision>
  <dcterms:created xsi:type="dcterms:W3CDTF">2023-04-03T13:57:02Z</dcterms:created>
  <dcterms:modified xsi:type="dcterms:W3CDTF">2024-05-17T14:57:46Z</dcterms:modified>
</cp:coreProperties>
</file>