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2" r:id="rId4"/>
    <p:sldId id="263" r:id="rId5"/>
    <p:sldId id="257" r:id="rId6"/>
    <p:sldId id="259" r:id="rId7"/>
    <p:sldId id="258" r:id="rId8"/>
    <p:sldId id="261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2069"/>
    <a:srgbClr val="4B3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7"/>
    <p:restoredTop sz="94694"/>
  </p:normalViewPr>
  <p:slideViewPr>
    <p:cSldViewPr snapToGrid="0">
      <p:cViewPr varScale="1">
        <p:scale>
          <a:sx n="161" d="100"/>
          <a:sy n="161" d="100"/>
        </p:scale>
        <p:origin x="8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BEFA3B-E37B-138B-722D-F8C3417874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619553" y="-24769"/>
            <a:ext cx="4880638" cy="5193037"/>
          </a:xfrm>
          <a:prstGeom prst="rect">
            <a:avLst/>
          </a:prstGeom>
          <a:solidFill>
            <a:srgbClr val="4B34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8236" y="2923243"/>
            <a:ext cx="3882224" cy="1241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Overpass Medium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6B7C850-C8B3-608D-9064-E5279DD8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236" y="1795060"/>
            <a:ext cx="3882224" cy="9937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verpass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purple and white sign with white text&#10;&#10;Description automatically generated">
            <a:extLst>
              <a:ext uri="{FF2B5EF4-FFF2-40B4-BE49-F238E27FC236}">
                <a16:creationId xmlns:a16="http://schemas.microsoft.com/office/drawing/2014/main" id="{F62DD9ED-0847-31E8-65A6-6485A79D35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822" y="1900193"/>
            <a:ext cx="3683000" cy="134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2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72" y="273844"/>
            <a:ext cx="8356324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3072" y="1369218"/>
            <a:ext cx="8356324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99031" y="4767263"/>
            <a:ext cx="1028058" cy="273844"/>
          </a:xfrm>
          <a:prstGeom prst="rect">
            <a:avLst/>
          </a:prstGeom>
        </p:spPr>
        <p:txBody>
          <a:bodyPr/>
          <a:lstStyle/>
          <a:p>
            <a:fld id="{454C7998-9522-FB49-BDD3-A8B61F7243BE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069" y="4767263"/>
            <a:ext cx="3301139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6188" y="4767263"/>
            <a:ext cx="673208" cy="273844"/>
          </a:xfrm>
          <a:prstGeom prst="rect">
            <a:avLst/>
          </a:prstGeom>
        </p:spPr>
        <p:txBody>
          <a:bodyPr/>
          <a:lstStyle/>
          <a:p>
            <a:fld id="{F276851C-4DAC-B149-A7A7-955E310F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2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99031" y="4767263"/>
            <a:ext cx="1028058" cy="273844"/>
          </a:xfrm>
          <a:prstGeom prst="rect">
            <a:avLst/>
          </a:prstGeom>
        </p:spPr>
        <p:txBody>
          <a:bodyPr/>
          <a:lstStyle/>
          <a:p>
            <a:fld id="{454C7998-9522-FB49-BDD3-A8B61F7243BE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069" y="4767263"/>
            <a:ext cx="3301139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6188" y="4767263"/>
            <a:ext cx="673208" cy="273844"/>
          </a:xfrm>
          <a:prstGeom prst="rect">
            <a:avLst/>
          </a:prstGeom>
        </p:spPr>
        <p:txBody>
          <a:bodyPr/>
          <a:lstStyle/>
          <a:p>
            <a:fld id="{F276851C-4DAC-B149-A7A7-955E310F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2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72" y="273844"/>
            <a:ext cx="8356324" cy="994172"/>
          </a:xfrm>
          <a:prstGeom prst="rect">
            <a:avLst/>
          </a:prstGeom>
        </p:spPr>
        <p:txBody>
          <a:bodyPr/>
          <a:lstStyle>
            <a:lvl1pPr>
              <a:defRPr>
                <a:latin typeface="Overpass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72" y="1369218"/>
            <a:ext cx="8356324" cy="3263504"/>
          </a:xfrm>
          <a:prstGeom prst="rect">
            <a:avLst/>
          </a:prstGeom>
        </p:spPr>
        <p:txBody>
          <a:bodyPr/>
          <a:lstStyle>
            <a:lvl1pPr>
              <a:defRPr>
                <a:latin typeface="Overpass Medium" pitchFamily="2" charset="77"/>
              </a:defRPr>
            </a:lvl1pPr>
            <a:lvl2pPr>
              <a:defRPr>
                <a:latin typeface="Overpass Medium" pitchFamily="2" charset="77"/>
              </a:defRPr>
            </a:lvl2pPr>
            <a:lvl3pPr>
              <a:defRPr>
                <a:latin typeface="Overpass Medium" pitchFamily="2" charset="77"/>
              </a:defRPr>
            </a:lvl3pPr>
            <a:lvl4pPr>
              <a:defRPr>
                <a:latin typeface="Overpass Medium" pitchFamily="2" charset="77"/>
              </a:defRPr>
            </a:lvl4pPr>
            <a:lvl5pPr>
              <a:defRPr>
                <a:latin typeface="Overpas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99031" y="4767263"/>
            <a:ext cx="1028058" cy="273844"/>
          </a:xfrm>
          <a:prstGeom prst="rect">
            <a:avLst/>
          </a:prstGeom>
        </p:spPr>
        <p:txBody>
          <a:bodyPr/>
          <a:lstStyle/>
          <a:p>
            <a:fld id="{454C7998-9522-FB49-BDD3-A8B61F7243BE}" type="datetimeFigureOut">
              <a:rPr lang="en-US" smtClean="0"/>
              <a:t>11/8/24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069" y="4767263"/>
            <a:ext cx="3301139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6188" y="4767263"/>
            <a:ext cx="673208" cy="273844"/>
          </a:xfrm>
          <a:prstGeom prst="rect">
            <a:avLst/>
          </a:prstGeom>
        </p:spPr>
        <p:txBody>
          <a:bodyPr/>
          <a:lstStyle/>
          <a:p>
            <a:fld id="{F276851C-4DAC-B149-A7A7-955E310F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4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99031" y="4767263"/>
            <a:ext cx="1028058" cy="273844"/>
          </a:xfrm>
          <a:prstGeom prst="rect">
            <a:avLst/>
          </a:prstGeom>
        </p:spPr>
        <p:txBody>
          <a:bodyPr/>
          <a:lstStyle/>
          <a:p>
            <a:fld id="{454C7998-9522-FB49-BDD3-A8B61F7243BE}" type="datetimeFigureOut">
              <a:rPr lang="en-US" smtClean="0"/>
              <a:t>11/8/24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069" y="4767263"/>
            <a:ext cx="3301139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6188" y="4767263"/>
            <a:ext cx="673208" cy="273844"/>
          </a:xfrm>
          <a:prstGeom prst="rect">
            <a:avLst/>
          </a:prstGeom>
        </p:spPr>
        <p:txBody>
          <a:bodyPr/>
          <a:lstStyle/>
          <a:p>
            <a:fld id="{F276851C-4DAC-B149-A7A7-955E310F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72" y="273844"/>
            <a:ext cx="8356324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9031" y="4767263"/>
            <a:ext cx="1028058" cy="273844"/>
          </a:xfrm>
          <a:prstGeom prst="rect">
            <a:avLst/>
          </a:prstGeom>
        </p:spPr>
        <p:txBody>
          <a:bodyPr/>
          <a:lstStyle/>
          <a:p>
            <a:fld id="{454C7998-9522-FB49-BDD3-A8B61F7243BE}" type="datetimeFigureOut">
              <a:rPr lang="en-US" smtClean="0"/>
              <a:t>11/8/24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069" y="4767263"/>
            <a:ext cx="3301139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188" y="4767263"/>
            <a:ext cx="673208" cy="273844"/>
          </a:xfrm>
          <a:prstGeom prst="rect">
            <a:avLst/>
          </a:prstGeom>
        </p:spPr>
        <p:txBody>
          <a:bodyPr/>
          <a:lstStyle/>
          <a:p>
            <a:fld id="{F276851C-4DAC-B149-A7A7-955E310F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6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99031" y="4767263"/>
            <a:ext cx="1028058" cy="273844"/>
          </a:xfrm>
          <a:prstGeom prst="rect">
            <a:avLst/>
          </a:prstGeom>
        </p:spPr>
        <p:txBody>
          <a:bodyPr/>
          <a:lstStyle/>
          <a:p>
            <a:fld id="{454C7998-9522-FB49-BDD3-A8B61F7243BE}" type="datetimeFigureOut">
              <a:rPr lang="en-US" smtClean="0"/>
              <a:t>11/8/24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1069" y="4767263"/>
            <a:ext cx="3301139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56188" y="4767263"/>
            <a:ext cx="673208" cy="273844"/>
          </a:xfrm>
          <a:prstGeom prst="rect">
            <a:avLst/>
          </a:prstGeom>
        </p:spPr>
        <p:txBody>
          <a:bodyPr/>
          <a:lstStyle/>
          <a:p>
            <a:fld id="{F276851C-4DAC-B149-A7A7-955E310F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72" y="273844"/>
            <a:ext cx="8356324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99031" y="4767263"/>
            <a:ext cx="1028058" cy="273844"/>
          </a:xfrm>
          <a:prstGeom prst="rect">
            <a:avLst/>
          </a:prstGeom>
        </p:spPr>
        <p:txBody>
          <a:bodyPr/>
          <a:lstStyle/>
          <a:p>
            <a:fld id="{454C7998-9522-FB49-BDD3-A8B61F7243BE}" type="datetimeFigureOut">
              <a:rPr lang="en-US" smtClean="0"/>
              <a:t>11/8/24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1069" y="4767263"/>
            <a:ext cx="3301139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56188" y="4767263"/>
            <a:ext cx="673208" cy="273844"/>
          </a:xfrm>
          <a:prstGeom prst="rect">
            <a:avLst/>
          </a:prstGeom>
        </p:spPr>
        <p:txBody>
          <a:bodyPr/>
          <a:lstStyle/>
          <a:p>
            <a:fld id="{F276851C-4DAC-B149-A7A7-955E310F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99031" y="4767263"/>
            <a:ext cx="1028058" cy="273844"/>
          </a:xfrm>
          <a:prstGeom prst="rect">
            <a:avLst/>
          </a:prstGeom>
        </p:spPr>
        <p:txBody>
          <a:bodyPr/>
          <a:lstStyle/>
          <a:p>
            <a:fld id="{454C7998-9522-FB49-BDD3-A8B61F7243BE}" type="datetimeFigureOut">
              <a:rPr lang="en-US" smtClean="0"/>
              <a:t>11/8/24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1069" y="4767263"/>
            <a:ext cx="3301139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56188" y="4767263"/>
            <a:ext cx="673208" cy="273844"/>
          </a:xfrm>
          <a:prstGeom prst="rect">
            <a:avLst/>
          </a:prstGeom>
        </p:spPr>
        <p:txBody>
          <a:bodyPr/>
          <a:lstStyle/>
          <a:p>
            <a:fld id="{F276851C-4DAC-B149-A7A7-955E310F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1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9031" y="4767263"/>
            <a:ext cx="1028058" cy="273844"/>
          </a:xfrm>
          <a:prstGeom prst="rect">
            <a:avLst/>
          </a:prstGeom>
        </p:spPr>
        <p:txBody>
          <a:bodyPr/>
          <a:lstStyle/>
          <a:p>
            <a:fld id="{454C7998-9522-FB49-BDD3-A8B61F7243BE}" type="datetimeFigureOut">
              <a:rPr lang="en-US" smtClean="0"/>
              <a:t>11/8/24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069" y="4767263"/>
            <a:ext cx="3301139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188" y="4767263"/>
            <a:ext cx="673208" cy="273844"/>
          </a:xfrm>
          <a:prstGeom prst="rect">
            <a:avLst/>
          </a:prstGeom>
        </p:spPr>
        <p:txBody>
          <a:bodyPr/>
          <a:lstStyle/>
          <a:p>
            <a:fld id="{F276851C-4DAC-B149-A7A7-955E310F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3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9031" y="4767263"/>
            <a:ext cx="1028058" cy="273844"/>
          </a:xfrm>
          <a:prstGeom prst="rect">
            <a:avLst/>
          </a:prstGeom>
        </p:spPr>
        <p:txBody>
          <a:bodyPr/>
          <a:lstStyle/>
          <a:p>
            <a:fld id="{454C7998-9522-FB49-BDD3-A8B61F7243BE}" type="datetimeFigureOut">
              <a:rPr lang="en-US" smtClean="0"/>
              <a:t>11/8/24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069" y="4767263"/>
            <a:ext cx="3301139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188" y="4767263"/>
            <a:ext cx="673208" cy="273844"/>
          </a:xfrm>
          <a:prstGeom prst="rect">
            <a:avLst/>
          </a:prstGeom>
        </p:spPr>
        <p:txBody>
          <a:bodyPr/>
          <a:lstStyle/>
          <a:p>
            <a:fld id="{F276851C-4DAC-B149-A7A7-955E310F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1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A065B0-8DC2-2B43-E424-F1C9008CE2E6}"/>
              </a:ext>
            </a:extLst>
          </p:cNvPr>
          <p:cNvSpPr/>
          <p:nvPr userDrawn="1"/>
        </p:nvSpPr>
        <p:spPr>
          <a:xfrm>
            <a:off x="297366" y="4557132"/>
            <a:ext cx="1189463" cy="586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7F2650D6-E374-C506-921D-A0A4A960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90" y="274638"/>
            <a:ext cx="8444204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29E6EAE-784F-B4A9-A238-9BA6D3130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76261" y="4767263"/>
            <a:ext cx="95638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82000"/>
                  </a:schemeClr>
                </a:solidFill>
                <a:latin typeface="Overpass Medium" pitchFamily="2" charset="77"/>
              </a:defRPr>
            </a:lvl1pPr>
          </a:lstStyle>
          <a:p>
            <a:fld id="{0EB622EE-73A9-3D4A-B413-783165662A05}" type="datetimeFigureOut">
              <a:rPr lang="en-US" smtClean="0"/>
              <a:pPr/>
              <a:t>11/8/24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E2003CA-2ECE-446B-F49E-B0FCEBF7F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21289" y="4767263"/>
            <a:ext cx="347565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0" i="0">
                <a:solidFill>
                  <a:schemeClr val="tx1">
                    <a:tint val="82000"/>
                  </a:schemeClr>
                </a:solidFill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0C6001F-46A3-0B0A-1EC2-DB2965616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5584" y="4767263"/>
            <a:ext cx="53651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82000"/>
                  </a:schemeClr>
                </a:solidFill>
                <a:latin typeface="Overpass Medium" pitchFamily="2" charset="77"/>
              </a:defRPr>
            </a:lvl1pPr>
          </a:lstStyle>
          <a:p>
            <a:fld id="{FA22AB36-7A45-D94D-84E6-1F3859B45E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9C53D6B-C697-7A21-B61B-67ED63D9E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890" y="1370013"/>
            <a:ext cx="8444204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4108E4-874B-701E-50B2-1EBFC22C5028}"/>
              </a:ext>
            </a:extLst>
          </p:cNvPr>
          <p:cNvSpPr/>
          <p:nvPr userDrawn="1"/>
        </p:nvSpPr>
        <p:spPr>
          <a:xfrm>
            <a:off x="-22860" y="0"/>
            <a:ext cx="45719" cy="5374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B8F742-1AC5-97EC-C6BE-5C31115D24EF}"/>
              </a:ext>
            </a:extLst>
          </p:cNvPr>
          <p:cNvSpPr/>
          <p:nvPr userDrawn="1"/>
        </p:nvSpPr>
        <p:spPr>
          <a:xfrm>
            <a:off x="21460" y="0"/>
            <a:ext cx="45719" cy="53747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urple and white sign with white text&#10;&#10;Description automatically generated">
            <a:extLst>
              <a:ext uri="{FF2B5EF4-FFF2-40B4-BE49-F238E27FC236}">
                <a16:creationId xmlns:a16="http://schemas.microsoft.com/office/drawing/2014/main" id="{821769AF-4796-B04F-17B7-0DE6C2D6ECA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634030" y="4566684"/>
            <a:ext cx="1303108" cy="47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9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rgbClr val="4B3478"/>
          </a:solidFill>
          <a:latin typeface="Overpass Black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rgbClr val="4B3478"/>
          </a:solidFill>
          <a:latin typeface="Overpass Medium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4B3478"/>
          </a:solidFill>
          <a:latin typeface="Overpass Medium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4B3478"/>
          </a:solidFill>
          <a:latin typeface="Overpass Medium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4B3478"/>
          </a:solidFill>
          <a:latin typeface="Overpass Medium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4B3478"/>
          </a:solidFill>
          <a:latin typeface="Overpass Medium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.realtor/about-nar/governing-documents/code-of-ethics/code-of-ethics-training" TargetMode="External"/><Relationship Id="rId2" Type="http://schemas.openxmlformats.org/officeDocument/2006/relationships/hyperlink" Target="https://www.succeedwithmore.com/calendar#%7B%22specificDates%22:%22true%22,%22startDate%22:%222024-11-01%22,%22endDate%22:%222025-10-31%22,%22currentDate%22:%222024-11-04%22,%22courseTypeFilter%22:%22%5B%5C%22Ethics%5C%22%5D%22,%22hasMoreEvents%22:%22true%22%7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ucceedwithmore.com/my-accoun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r.realtor/the-facts?grp=ae&amp;narmail=EdgeUp-DataFeedTemplate&amp;date=10-31-2024&amp;user=4281646&amp;itid=11510104#Member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firstname@mainstreetrealtors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cceedwithmore.com/member-center/programs-and-benefits/electric-vehicle-charging-statio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cceedwithmore.com/calendar/12.09.24.-eth1502-everyday-ethics/" TargetMode="External"/><Relationship Id="rId13" Type="http://schemas.openxmlformats.org/officeDocument/2006/relationships/hyperlink" Target="https://www.succeedwithmore.com/calendar/12.18.24.-fh313-understanding-housing-choice-vouchers/" TargetMode="External"/><Relationship Id="rId3" Type="http://schemas.openxmlformats.org/officeDocument/2006/relationships/hyperlink" Target="https://www.succeedwithmore.com/calendar/12.02.24.-rd982-sexual-harassment-prevention/" TargetMode="External"/><Relationship Id="rId7" Type="http://schemas.openxmlformats.org/officeDocument/2006/relationships/hyperlink" Target="https://www.succeedwithmore.com/calendar/12.6.24.-rb773-abr-accredited-buyers-representative/" TargetMode="External"/><Relationship Id="rId12" Type="http://schemas.openxmlformats.org/officeDocument/2006/relationships/hyperlink" Target="https://www.succeedwithmore.com/calendar/12.18.24.-rb704-working-with-residential-landlords-and-tenant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cceedwithmore.com/calendar/12.5.24-commercial-boot-camp/" TargetMode="External"/><Relationship Id="rId11" Type="http://schemas.openxmlformats.org/officeDocument/2006/relationships/hyperlink" Target="https://www.succeedwithmore.com/calendar/12.17.24.-eth1513-understanding-ethics-diversity-inclusion-and-you/" TargetMode="External"/><Relationship Id="rId5" Type="http://schemas.openxmlformats.org/officeDocument/2006/relationships/hyperlink" Target="https://www.succeedwithmore.com/calendar/12.04.24.-eth-1513-understanding-ethics-diversity-inclusion-and-you/" TargetMode="External"/><Relationship Id="rId10" Type="http://schemas.openxmlformats.org/officeDocument/2006/relationships/hyperlink" Target="https://www.succeedwithmore.com/calendar/12.16.24.-rd924-seller-representative-specialist-srs/" TargetMode="External"/><Relationship Id="rId4" Type="http://schemas.openxmlformats.org/officeDocument/2006/relationships/hyperlink" Target="https://www.succeedwithmore.com/calendar/12.04.24.-rb710-certified-staging-consultant---csc/" TargetMode="External"/><Relationship Id="rId9" Type="http://schemas.openxmlformats.org/officeDocument/2006/relationships/hyperlink" Target="https://www.succeedwithmore.com/calendar/12.10.24.-ugly-sweater-party-benefiting-the-conservation-founda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DF013-EA54-D16F-6AE3-4924740EE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8236" y="841771"/>
            <a:ext cx="3807796" cy="1922693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 dirty="0"/>
              <a:t>November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9C8CF9-0D44-37E4-C11F-57EABE0C7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3895" y="2692655"/>
            <a:ext cx="3882224" cy="360646"/>
          </a:xfrm>
        </p:spPr>
        <p:txBody>
          <a:bodyPr/>
          <a:lstStyle/>
          <a:p>
            <a:r>
              <a:rPr lang="en-US" dirty="0"/>
              <a:t>Broker Slides</a:t>
            </a:r>
          </a:p>
        </p:txBody>
      </p:sp>
    </p:spTree>
    <p:extLst>
      <p:ext uri="{BB962C8B-B14F-4D97-AF65-F5344CB8AC3E}">
        <p14:creationId xmlns:p14="http://schemas.microsoft.com/office/powerpoint/2010/main" val="263950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33C15-7D20-1689-7391-4B304890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5DF9-044E-D5BB-8BCF-BBA529F55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REALTORS® Must Complete NAR’s Triennial Code of Ethics by December 31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56445-F12B-CE0E-5527-8CFF28DCC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effectLst/>
                <a:latin typeface="Overpass Medium" pitchFamily="2" charset="77"/>
              </a:rPr>
              <a:t>All REALTORS® must complete at least 2.5 hours of an approved Code of Ethics Training within the three-year cycle. The current three-year cycle began on January 1, 2022. </a:t>
            </a:r>
          </a:p>
          <a:p>
            <a:pPr algn="l"/>
            <a:r>
              <a:rPr lang="en-US" b="0" i="0" dirty="0">
                <a:effectLst/>
                <a:latin typeface="Overpass Medium" pitchFamily="2" charset="77"/>
              </a:rPr>
              <a:t>Need a course? Look no further than </a:t>
            </a:r>
            <a:r>
              <a:rPr lang="en-US" b="0" i="0" dirty="0">
                <a:effectLst/>
                <a:latin typeface="Overpass Medium" pitchFamily="2" charset="77"/>
                <a:hlinkClick r:id="rId2"/>
              </a:rPr>
              <a:t>Mainstreet</a:t>
            </a:r>
            <a:r>
              <a:rPr lang="en-US" b="0" i="0" dirty="0">
                <a:effectLst/>
                <a:latin typeface="Overpass Medium" pitchFamily="2" charset="77"/>
              </a:rPr>
              <a:t>, complete your C2EX endorsement or take a free course at </a:t>
            </a:r>
            <a:r>
              <a:rPr lang="en-US" b="0" i="0" dirty="0">
                <a:effectLst/>
                <a:latin typeface="Overpass Medium" pitchFamily="2" charset="77"/>
                <a:hlinkClick r:id="rId3"/>
              </a:rPr>
              <a:t>nar.realtor </a:t>
            </a:r>
            <a:endParaRPr lang="en-US" b="0" i="0" dirty="0">
              <a:effectLst/>
              <a:latin typeface="Overpass Medium" pitchFamily="2" charset="77"/>
            </a:endParaRPr>
          </a:p>
          <a:p>
            <a:pPr algn="l"/>
            <a:r>
              <a:rPr lang="en-US" b="0" i="0" dirty="0">
                <a:effectLst/>
                <a:latin typeface="Overpass Medium" pitchFamily="2" charset="77"/>
              </a:rPr>
              <a:t>Not sure if you completed your COE requirement? Look on your Mainstreet </a:t>
            </a:r>
            <a:r>
              <a:rPr lang="en-US" b="0" i="0" dirty="0">
                <a:effectLst/>
                <a:latin typeface="Overpass Medium" pitchFamily="2" charset="77"/>
                <a:hlinkClick r:id="rId4"/>
              </a:rPr>
              <a:t>member page</a:t>
            </a:r>
            <a:r>
              <a:rPr lang="en-US" b="0" i="0" dirty="0">
                <a:effectLst/>
                <a:latin typeface="Overpass Medium" pitchFamily="2" charset="77"/>
              </a:rPr>
              <a:t> and look under notifications. </a:t>
            </a:r>
          </a:p>
        </p:txBody>
      </p:sp>
    </p:spTree>
    <p:extLst>
      <p:ext uri="{BB962C8B-B14F-4D97-AF65-F5344CB8AC3E}">
        <p14:creationId xmlns:p14="http://schemas.microsoft.com/office/powerpoint/2010/main" val="397416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A36C8-AE1E-7A62-5F0F-98F2364C7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3042E-C078-20CC-9F73-04EC3488C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Do’s and Don’ts Resource from 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B24AA-3471-F7B6-4BB6-B85CD2F2C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Overpass Medium" pitchFamily="2" charset="77"/>
              </a:rPr>
              <a:t>Your clients deserve the best guidance. Check out NAR's new Dos and Don'ts resource to assist when working with Homebuyers and Home sellers. </a:t>
            </a:r>
          </a:p>
          <a:p>
            <a:pPr algn="l"/>
            <a:r>
              <a:rPr lang="en-US" b="0" i="0" dirty="0">
                <a:effectLst/>
                <a:latin typeface="Overpass Medium" pitchFamily="2" charset="77"/>
              </a:rPr>
              <a:t>Mainstreet REALTORS® encourages you to rely on the REALTOR® Code of Ethics as you work with consumers during one of the most important transactions of their lives.</a:t>
            </a:r>
          </a:p>
          <a:p>
            <a:pPr algn="l"/>
            <a:r>
              <a:rPr lang="en-US" dirty="0">
                <a:latin typeface="Overpass Medium" pitchFamily="2" charset="77"/>
              </a:rPr>
              <a:t>Link </a:t>
            </a:r>
            <a:r>
              <a:rPr lang="en-US" dirty="0">
                <a:latin typeface="Overpass Medium" panose="020B0503020203020203" pitchFamily="34" charset="0"/>
              </a:rPr>
              <a:t>to </a:t>
            </a:r>
            <a:r>
              <a:rPr lang="en-US" dirty="0">
                <a:solidFill>
                  <a:srgbClr val="080809"/>
                </a:solidFill>
                <a:latin typeface="Overpass Medium" panose="020B0503020203020203" pitchFamily="34" charset="0"/>
                <a:hlinkClick r:id="rId2"/>
              </a:rPr>
              <a:t>resource page</a:t>
            </a:r>
            <a:endParaRPr lang="en-US" dirty="0">
              <a:solidFill>
                <a:srgbClr val="080809"/>
              </a:solidFill>
              <a:latin typeface="Overpass Medium" panose="020B0503020203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0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9BCD0-C025-9FB3-7AE4-99733B976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CB336-9C9D-8ECF-9B48-CFE17F456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 descr="A group of men on a purple background&#10;&#10;Description automatically generated">
            <a:extLst>
              <a:ext uri="{FF2B5EF4-FFF2-40B4-BE49-F238E27FC236}">
                <a16:creationId xmlns:a16="http://schemas.microsoft.com/office/drawing/2014/main" id="{685EFC8F-A134-6F5D-89F3-E8C7211DF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9355"/>
            <a:ext cx="9203927" cy="5182210"/>
          </a:xfrm>
        </p:spPr>
      </p:pic>
    </p:spTree>
    <p:extLst>
      <p:ext uri="{BB962C8B-B14F-4D97-AF65-F5344CB8AC3E}">
        <p14:creationId xmlns:p14="http://schemas.microsoft.com/office/powerpoint/2010/main" val="301548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2C407-1170-A208-02A3-3EDDB9A1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Mainstreet Has a New 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7A91-96DA-FC3A-C8AF-BBC7E9BC2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Overpass Medium" pitchFamily="2" charset="77"/>
              </a:rPr>
              <a:t>Mainstreet Organization of REALTORS® is now Mainstreet REALTORS®</a:t>
            </a:r>
          </a:p>
          <a:p>
            <a:pPr algn="l"/>
            <a:r>
              <a:rPr lang="en-US" b="0" i="0" dirty="0">
                <a:effectLst/>
                <a:latin typeface="Overpass Medium" pitchFamily="2" charset="77"/>
              </a:rPr>
              <a:t>New logo and branding</a:t>
            </a:r>
          </a:p>
          <a:p>
            <a:pPr algn="l"/>
            <a:r>
              <a:rPr lang="en-US" dirty="0"/>
              <a:t>Mainstreet staff have new email addresses. All email addresses are their </a:t>
            </a:r>
            <a:r>
              <a:rPr lang="en-US" dirty="0">
                <a:hlinkClick r:id="rId2"/>
              </a:rPr>
              <a:t>firstname@mainstreetrealtors.com</a:t>
            </a:r>
            <a:r>
              <a:rPr lang="en-US" dirty="0"/>
              <a:t> </a:t>
            </a:r>
            <a:endParaRPr lang="en-US" b="0" i="0" dirty="0">
              <a:effectLst/>
              <a:latin typeface="Overpass Medium" pitchFamily="2" charset="77"/>
            </a:endParaRPr>
          </a:p>
          <a:p>
            <a:pPr algn="l"/>
            <a:r>
              <a:rPr lang="en-US" dirty="0">
                <a:latin typeface="Overpass Medium" pitchFamily="2" charset="77"/>
              </a:rPr>
              <a:t>New website launch in 2025</a:t>
            </a:r>
            <a:endParaRPr lang="en-US" dirty="0">
              <a:solidFill>
                <a:srgbClr val="080809"/>
              </a:solidFill>
              <a:latin typeface="system-ui"/>
            </a:endParaRPr>
          </a:p>
          <a:p>
            <a:pPr algn="l"/>
            <a:r>
              <a:rPr lang="en-US" dirty="0">
                <a:latin typeface="Overpass Medium" pitchFamily="2" charset="77"/>
              </a:rPr>
              <a:t>New Member Benefits</a:t>
            </a:r>
          </a:p>
        </p:txBody>
      </p:sp>
    </p:spTree>
    <p:extLst>
      <p:ext uri="{BB962C8B-B14F-4D97-AF65-F5344CB8AC3E}">
        <p14:creationId xmlns:p14="http://schemas.microsoft.com/office/powerpoint/2010/main" val="158738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173D1-D81B-1378-68DD-6BB970A22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4610D-2E56-4427-CD4A-46370499A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Recharge at Mainstreet: New EV Chargers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A394F-56BE-9670-8E24-58BBD655E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Charge up and power on! Mainstreet's Downers Grove Campus now has brand-new EV 'Empower' Stations, ready to fuel your journey with high-powered, low-cost charging. Swing by and plug in your ride for as low as $2.50/hour—our fastest, most affordable way to stay charged up and connected. Whether you're here for a meeting or just passing through, pull into our campus and experience hassle-free EV charging that’s ready when you are!</a:t>
            </a:r>
            <a:endParaRPr lang="en-US" dirty="0">
              <a:solidFill>
                <a:srgbClr val="080809"/>
              </a:solidFill>
              <a:latin typeface="system-ui"/>
            </a:endParaRPr>
          </a:p>
          <a:p>
            <a:pPr marL="0" indent="0" algn="l">
              <a:buNone/>
            </a:pPr>
            <a:r>
              <a:rPr lang="en-US" dirty="0">
                <a:latin typeface="Overpass Medium" pitchFamily="2" charset="77"/>
              </a:rPr>
              <a:t>Read more </a:t>
            </a:r>
            <a:r>
              <a:rPr lang="en-US" dirty="0">
                <a:latin typeface="Overpass Medium" pitchFamily="2" charset="77"/>
                <a:hlinkClick r:id="rId2"/>
              </a:rPr>
              <a:t>here</a:t>
            </a:r>
            <a:r>
              <a:rPr lang="en-US" dirty="0">
                <a:latin typeface="Overpass Medium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2375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2AFD7-E40C-39DC-073E-5F45250DE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7C7D-A1E2-012F-1A26-BCD1CF246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D522A-34C6-DCCE-7F33-90942BB53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DA1505-6B6B-38C4-735C-D1C91B56F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3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26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7D4E8-DFEB-37C9-E284-0DB3DDA76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5C915-4104-D9CE-C09F-3A0EFD620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Mainstreet Calendar - December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AEA949-4692-BA7C-372C-9F305604F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37653"/>
          <a:stretch/>
        </p:blipFill>
        <p:spPr>
          <a:xfrm>
            <a:off x="6014248" y="1950364"/>
            <a:ext cx="2861353" cy="16197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D292D7-3602-545C-8E3E-7894E0F17F3D}"/>
              </a:ext>
            </a:extLst>
          </p:cNvPr>
          <p:cNvSpPr txBox="1"/>
          <p:nvPr/>
        </p:nvSpPr>
        <p:spPr>
          <a:xfrm>
            <a:off x="373071" y="1103942"/>
            <a:ext cx="660753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4B3478"/>
                </a:solidFill>
                <a:latin typeface="Overpass Medium" pitchFamily="2" charset="77"/>
                <a:hlinkClick r:id="rId3"/>
              </a:rPr>
              <a:t>12 Hour Broker Management</a:t>
            </a:r>
            <a:r>
              <a:rPr lang="en-US" sz="2100" dirty="0">
                <a:solidFill>
                  <a:srgbClr val="4B3478"/>
                </a:solidFill>
                <a:latin typeface="Overpass Medium" pitchFamily="2" charset="77"/>
              </a:rPr>
              <a:t> </a:t>
            </a:r>
          </a:p>
          <a:p>
            <a:r>
              <a:rPr lang="en-US" sz="2100" dirty="0">
                <a:solidFill>
                  <a:srgbClr val="4B3478"/>
                </a:solidFill>
                <a:latin typeface="Overpass Medium" pitchFamily="2" charset="77"/>
                <a:hlinkClick r:id="rId4"/>
              </a:rPr>
              <a:t>Certified Staging Consultant</a:t>
            </a:r>
            <a:endParaRPr lang="en-US" sz="2100" dirty="0">
              <a:solidFill>
                <a:srgbClr val="4B3478"/>
              </a:solidFill>
              <a:latin typeface="Overpass Medium" pitchFamily="2" charset="77"/>
            </a:endParaRPr>
          </a:p>
          <a:p>
            <a:r>
              <a:rPr lang="en-US" sz="2100" dirty="0">
                <a:solidFill>
                  <a:srgbClr val="4B3478"/>
                </a:solidFill>
                <a:latin typeface="Overpass Medium" pitchFamily="2" charset="77"/>
                <a:hlinkClick r:id="rId5"/>
              </a:rPr>
              <a:t>Understanding Ethics</a:t>
            </a:r>
            <a:endParaRPr lang="en-US" sz="2100" dirty="0">
              <a:solidFill>
                <a:srgbClr val="4B3478"/>
              </a:solidFill>
              <a:latin typeface="Overpass Medium" pitchFamily="2" charset="77"/>
            </a:endParaRPr>
          </a:p>
          <a:p>
            <a:r>
              <a:rPr lang="en-US" sz="2100" dirty="0">
                <a:solidFill>
                  <a:srgbClr val="4B3478"/>
                </a:solidFill>
                <a:latin typeface="Overpass Medium" pitchFamily="2" charset="77"/>
                <a:hlinkClick r:id="rId6"/>
              </a:rPr>
              <a:t>Commercial Boot Camp</a:t>
            </a:r>
            <a:endParaRPr lang="en-US" sz="2100" dirty="0">
              <a:solidFill>
                <a:srgbClr val="4B3478"/>
              </a:solidFill>
              <a:latin typeface="Overpass Medium" pitchFamily="2" charset="77"/>
            </a:endParaRPr>
          </a:p>
          <a:p>
            <a:r>
              <a:rPr lang="en-US" sz="2100" dirty="0">
                <a:solidFill>
                  <a:srgbClr val="4B3478"/>
                </a:solidFill>
                <a:latin typeface="Overpass Medium" pitchFamily="2" charset="77"/>
                <a:hlinkClick r:id="rId7"/>
              </a:rPr>
              <a:t>Accredited Buyers Representation (ABR)</a:t>
            </a:r>
            <a:endParaRPr lang="en-US" sz="2100" dirty="0">
              <a:solidFill>
                <a:srgbClr val="4B3478"/>
              </a:solidFill>
              <a:latin typeface="Overpass Medium" pitchFamily="2" charset="77"/>
            </a:endParaRPr>
          </a:p>
          <a:p>
            <a:r>
              <a:rPr lang="en-US" sz="2100" dirty="0">
                <a:solidFill>
                  <a:srgbClr val="4B3478"/>
                </a:solidFill>
                <a:latin typeface="Overpass Medium" pitchFamily="2" charset="77"/>
                <a:hlinkClick r:id="rId8"/>
              </a:rPr>
              <a:t>Everyday Ethics</a:t>
            </a:r>
            <a:endParaRPr lang="en-US" sz="2100" dirty="0">
              <a:solidFill>
                <a:srgbClr val="4B3478"/>
              </a:solidFill>
              <a:latin typeface="Overpass Medium" pitchFamily="2" charset="77"/>
            </a:endParaRPr>
          </a:p>
          <a:p>
            <a:r>
              <a:rPr lang="en-US" sz="2100" dirty="0">
                <a:solidFill>
                  <a:srgbClr val="A42069"/>
                </a:solidFill>
                <a:latin typeface="Overpass Medium" pitchFamily="2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Ugly Sweater Party</a:t>
            </a:r>
            <a:endParaRPr lang="en-US" sz="2100" dirty="0">
              <a:solidFill>
                <a:srgbClr val="A42069"/>
              </a:solidFill>
              <a:latin typeface="Overpass Medium" pitchFamily="2" charset="77"/>
            </a:endParaRPr>
          </a:p>
          <a:p>
            <a:r>
              <a:rPr lang="en-US" sz="2100" dirty="0">
                <a:solidFill>
                  <a:srgbClr val="4B3478"/>
                </a:solidFill>
                <a:latin typeface="Overpass Medium" pitchFamily="2" charset="77"/>
                <a:hlinkClick r:id="rId10"/>
              </a:rPr>
              <a:t>Seller Representative Specialist (SRS)</a:t>
            </a:r>
            <a:endParaRPr lang="en-US" sz="2100" dirty="0">
              <a:solidFill>
                <a:srgbClr val="4B3478"/>
              </a:solidFill>
              <a:latin typeface="Overpass Medium" pitchFamily="2" charset="77"/>
            </a:endParaRPr>
          </a:p>
          <a:p>
            <a:r>
              <a:rPr lang="en-US" sz="2100" dirty="0">
                <a:solidFill>
                  <a:srgbClr val="4B3478"/>
                </a:solidFill>
                <a:latin typeface="Overpass Medium" pitchFamily="2" charset="77"/>
                <a:hlinkClick r:id="rId11"/>
              </a:rPr>
              <a:t>Understanding Ethics</a:t>
            </a:r>
            <a:endParaRPr lang="en-US" sz="2100" dirty="0">
              <a:solidFill>
                <a:srgbClr val="4B3478"/>
              </a:solidFill>
              <a:latin typeface="Overpass Medium" pitchFamily="2" charset="77"/>
            </a:endParaRPr>
          </a:p>
          <a:p>
            <a:r>
              <a:rPr lang="en-US" sz="2100" dirty="0">
                <a:solidFill>
                  <a:srgbClr val="4B3478"/>
                </a:solidFill>
                <a:latin typeface="Overpass Medium" pitchFamily="2" charset="77"/>
                <a:hlinkClick r:id="rId12"/>
              </a:rPr>
              <a:t>Working with Residential Landlords and Tenants</a:t>
            </a:r>
            <a:endParaRPr lang="en-US" sz="2100" dirty="0">
              <a:solidFill>
                <a:srgbClr val="4B3478"/>
              </a:solidFill>
              <a:latin typeface="Overpass Medium" pitchFamily="2" charset="77"/>
            </a:endParaRPr>
          </a:p>
          <a:p>
            <a:r>
              <a:rPr lang="en-US" sz="2100" dirty="0">
                <a:solidFill>
                  <a:srgbClr val="4B3478"/>
                </a:solidFill>
                <a:latin typeface="Overpass Medium" pitchFamily="2" charset="77"/>
                <a:hlinkClick r:id="rId13"/>
              </a:rPr>
              <a:t>Understanding Housing Choice Vouchers</a:t>
            </a:r>
            <a:endParaRPr lang="en-US" sz="2100" dirty="0">
              <a:solidFill>
                <a:srgbClr val="4B3478"/>
              </a:solidFill>
              <a:latin typeface="Overpass Medium" pitchFamily="2" charset="77"/>
            </a:endParaRPr>
          </a:p>
          <a:p>
            <a:endParaRPr lang="en-US" sz="2100" dirty="0">
              <a:solidFill>
                <a:srgbClr val="4B3478"/>
              </a:solidFill>
              <a:latin typeface="Overpass Medium" pitchFamily="2" charset="77"/>
            </a:endParaRPr>
          </a:p>
          <a:p>
            <a:endParaRPr lang="en-US" sz="2100" dirty="0">
              <a:solidFill>
                <a:srgbClr val="4B3478"/>
              </a:solidFill>
              <a:latin typeface="Overpas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14372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instreet PPT Template  -  Compatibility Mode" id="{F81CAD1E-911A-784E-B7E2-D6A2D93F31EC}" vid="{2598AAC8-3E7D-8E44-8875-E11D8D9D2F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340</Words>
  <Application>Microsoft Macintosh PowerPoint</Application>
  <PresentationFormat>On-screen Show (16:9)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Overpass Black</vt:lpstr>
      <vt:lpstr>Overpass Medium</vt:lpstr>
      <vt:lpstr>Overpass SemiBold</vt:lpstr>
      <vt:lpstr>system-ui</vt:lpstr>
      <vt:lpstr>Office Theme</vt:lpstr>
      <vt:lpstr>November</vt:lpstr>
      <vt:lpstr>REALTORS® Must Complete NAR’s Triennial Code of Ethics by December 31</vt:lpstr>
      <vt:lpstr>New Do’s and Don’ts Resource from NAR</vt:lpstr>
      <vt:lpstr>PowerPoint Presentation</vt:lpstr>
      <vt:lpstr>Mainstreet Has a New Look</vt:lpstr>
      <vt:lpstr>Recharge at Mainstreet: New EV Chargers</vt:lpstr>
      <vt:lpstr>PowerPoint Presentation</vt:lpstr>
      <vt:lpstr>Mainstreet Calendar - December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Sexton</dc:creator>
  <cp:lastModifiedBy>David Pollina</cp:lastModifiedBy>
  <cp:revision>9</cp:revision>
  <dcterms:created xsi:type="dcterms:W3CDTF">2024-10-07T18:31:05Z</dcterms:created>
  <dcterms:modified xsi:type="dcterms:W3CDTF">2024-11-08T18:55:44Z</dcterms:modified>
</cp:coreProperties>
</file>