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63" r:id="rId3"/>
    <p:sldId id="275" r:id="rId4"/>
    <p:sldId id="273" r:id="rId5"/>
    <p:sldId id="274"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9"/>
    <p:restoredTop sz="78872" autoAdjust="0"/>
  </p:normalViewPr>
  <p:slideViewPr>
    <p:cSldViewPr snapToGrid="0" snapToObjects="1">
      <p:cViewPr varScale="1">
        <p:scale>
          <a:sx n="110" d="100"/>
          <a:sy n="110" d="100"/>
        </p:scale>
        <p:origin x="8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0A034-71D0-4F54-BBD8-C14068F24892}" type="datetimeFigureOut">
              <a:rPr lang="en-US" smtClean="0"/>
              <a:t>7/19/23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FCFB5-17AA-42EC-95B3-D4E8B3B80FDB}" type="slidenum">
              <a:rPr lang="en-US" smtClean="0"/>
              <a:t>‹#›</a:t>
            </a:fld>
            <a:endParaRPr lang="en-US"/>
          </a:p>
        </p:txBody>
      </p:sp>
    </p:spTree>
    <p:extLst>
      <p:ext uri="{BB962C8B-B14F-4D97-AF65-F5344CB8AC3E}">
        <p14:creationId xmlns:p14="http://schemas.microsoft.com/office/powerpoint/2010/main" val="127849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2</a:t>
            </a:fld>
            <a:endParaRPr lang="en-US" dirty="0"/>
          </a:p>
        </p:txBody>
      </p:sp>
    </p:spTree>
    <p:extLst>
      <p:ext uri="{BB962C8B-B14F-4D97-AF65-F5344CB8AC3E}">
        <p14:creationId xmlns:p14="http://schemas.microsoft.com/office/powerpoint/2010/main" val="34392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3</a:t>
            </a:fld>
            <a:endParaRPr lang="en-US" dirty="0"/>
          </a:p>
        </p:txBody>
      </p:sp>
    </p:spTree>
    <p:extLst>
      <p:ext uri="{BB962C8B-B14F-4D97-AF65-F5344CB8AC3E}">
        <p14:creationId xmlns:p14="http://schemas.microsoft.com/office/powerpoint/2010/main" val="2128084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4</a:t>
            </a:fld>
            <a:endParaRPr lang="en-US" dirty="0"/>
          </a:p>
        </p:txBody>
      </p:sp>
    </p:spTree>
    <p:extLst>
      <p:ext uri="{BB962C8B-B14F-4D97-AF65-F5344CB8AC3E}">
        <p14:creationId xmlns:p14="http://schemas.microsoft.com/office/powerpoint/2010/main" val="330092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5</a:t>
            </a:fld>
            <a:endParaRPr lang="en-US" dirty="0"/>
          </a:p>
        </p:txBody>
      </p:sp>
    </p:spTree>
    <p:extLst>
      <p:ext uri="{BB962C8B-B14F-4D97-AF65-F5344CB8AC3E}">
        <p14:creationId xmlns:p14="http://schemas.microsoft.com/office/powerpoint/2010/main" val="1955203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8FBF-02CC-4B48-A4CD-535AD981C495}"/>
              </a:ext>
            </a:extLst>
          </p:cNvPr>
          <p:cNvSpPr>
            <a:spLocks noGrp="1"/>
          </p:cNvSpPr>
          <p:nvPr>
            <p:ph type="ctrTitle"/>
          </p:nvPr>
        </p:nvSpPr>
        <p:spPr>
          <a:xfrm>
            <a:off x="0" y="17255"/>
            <a:ext cx="6758609" cy="1582945"/>
          </a:xfrm>
        </p:spPr>
        <p:txBody>
          <a:bodyPr anchor="b">
            <a:normAutofit/>
          </a:bodyPr>
          <a:lstStyle>
            <a:lvl1pPr algn="ctr">
              <a:defRPr sz="5400">
                <a:solidFill>
                  <a:srgbClr val="002060"/>
                </a:solidFill>
                <a:latin typeface="Libre Franklin"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D5EBA870-CCAA-8047-A2DF-DF582519E1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latin typeface="Libre Franklin"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E35B465-CF44-9E4A-88E2-18816ADF2CFA}"/>
              </a:ext>
            </a:extLst>
          </p:cNvPr>
          <p:cNvSpPr>
            <a:spLocks noGrp="1"/>
          </p:cNvSpPr>
          <p:nvPr>
            <p:ph type="dt" sz="half" idx="10"/>
          </p:nvPr>
        </p:nvSpPr>
        <p:spPr/>
        <p:txBody>
          <a:bodyPr/>
          <a:lstStyle/>
          <a:p>
            <a:fld id="{491A5CA9-838F-9848-B6AE-8D9C7CD2CF0B}" type="datetimeFigureOut">
              <a:rPr lang="en-US" smtClean="0"/>
              <a:t>7/19/23</a:t>
            </a:fld>
            <a:endParaRPr lang="en-US"/>
          </a:p>
        </p:txBody>
      </p:sp>
      <p:sp>
        <p:nvSpPr>
          <p:cNvPr id="5" name="Footer Placeholder 4">
            <a:extLst>
              <a:ext uri="{FF2B5EF4-FFF2-40B4-BE49-F238E27FC236}">
                <a16:creationId xmlns:a16="http://schemas.microsoft.com/office/drawing/2014/main" id="{16CBE62D-9B93-6E41-836B-9827570FA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92789-5CC9-A84F-B87B-2BB966094575}"/>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85049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6230-8EA2-E547-A100-FE9BC9883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21D29B-0E75-A64A-8B39-48808C8796B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3498DA-EB43-2645-A570-4D5BCACCD09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1039E-5402-7241-9137-B9A917E57C9A}"/>
              </a:ext>
            </a:extLst>
          </p:cNvPr>
          <p:cNvSpPr>
            <a:spLocks noGrp="1"/>
          </p:cNvSpPr>
          <p:nvPr>
            <p:ph type="dt" sz="half" idx="10"/>
          </p:nvPr>
        </p:nvSpPr>
        <p:spPr/>
        <p:txBody>
          <a:bodyPr/>
          <a:lstStyle/>
          <a:p>
            <a:fld id="{491A5CA9-838F-9848-B6AE-8D9C7CD2CF0B}" type="datetimeFigureOut">
              <a:rPr lang="en-US" smtClean="0"/>
              <a:t>7/19/23</a:t>
            </a:fld>
            <a:endParaRPr lang="en-US"/>
          </a:p>
        </p:txBody>
      </p:sp>
      <p:sp>
        <p:nvSpPr>
          <p:cNvPr id="6" name="Footer Placeholder 5">
            <a:extLst>
              <a:ext uri="{FF2B5EF4-FFF2-40B4-BE49-F238E27FC236}">
                <a16:creationId xmlns:a16="http://schemas.microsoft.com/office/drawing/2014/main" id="{E971C44A-CB20-2D44-8BA9-1D8A0C96E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5A0AEB-2E49-D641-8F71-55E4DB5EF694}"/>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52430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1A76-1A0D-D14F-ABC1-44BF54311A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5C96A4-3A6C-3743-89E9-B09ED20058A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DEFC4-8364-AB4E-A7EE-F71F58F9207F}"/>
              </a:ext>
            </a:extLst>
          </p:cNvPr>
          <p:cNvSpPr>
            <a:spLocks noGrp="1"/>
          </p:cNvSpPr>
          <p:nvPr>
            <p:ph type="dt" sz="half" idx="10"/>
          </p:nvPr>
        </p:nvSpPr>
        <p:spPr/>
        <p:txBody>
          <a:bodyPr/>
          <a:lstStyle/>
          <a:p>
            <a:fld id="{491A5CA9-838F-9848-B6AE-8D9C7CD2CF0B}" type="datetimeFigureOut">
              <a:rPr lang="en-US" smtClean="0"/>
              <a:t>7/19/23</a:t>
            </a:fld>
            <a:endParaRPr lang="en-US"/>
          </a:p>
        </p:txBody>
      </p:sp>
      <p:sp>
        <p:nvSpPr>
          <p:cNvPr id="5" name="Footer Placeholder 4">
            <a:extLst>
              <a:ext uri="{FF2B5EF4-FFF2-40B4-BE49-F238E27FC236}">
                <a16:creationId xmlns:a16="http://schemas.microsoft.com/office/drawing/2014/main" id="{462CB51D-3B57-7E4C-93CD-6692AD58A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460C0-6E53-3A43-A087-CA8678FA8DF9}"/>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174760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CF17-5345-6644-B10D-F0749D3478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F382A-605D-C24E-ACAB-3ED4C45B677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50B5-F215-A741-A4F9-83DD733A8455}"/>
              </a:ext>
            </a:extLst>
          </p:cNvPr>
          <p:cNvSpPr>
            <a:spLocks noGrp="1"/>
          </p:cNvSpPr>
          <p:nvPr>
            <p:ph type="dt" sz="half" idx="10"/>
          </p:nvPr>
        </p:nvSpPr>
        <p:spPr/>
        <p:txBody>
          <a:bodyPr/>
          <a:lstStyle/>
          <a:p>
            <a:fld id="{491A5CA9-838F-9848-B6AE-8D9C7CD2CF0B}" type="datetimeFigureOut">
              <a:rPr lang="en-US" smtClean="0"/>
              <a:t>7/19/23</a:t>
            </a:fld>
            <a:endParaRPr lang="en-US"/>
          </a:p>
        </p:txBody>
      </p:sp>
      <p:sp>
        <p:nvSpPr>
          <p:cNvPr id="5" name="Footer Placeholder 4">
            <a:extLst>
              <a:ext uri="{FF2B5EF4-FFF2-40B4-BE49-F238E27FC236}">
                <a16:creationId xmlns:a16="http://schemas.microsoft.com/office/drawing/2014/main" id="{B9BABC62-3100-6A49-8211-12596DA29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D87A5-DB66-3E47-8534-9146F821E096}"/>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9961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EA80682-2A63-E448-8D58-55E1C490BA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D8046B-1898-5A41-A995-0D4DB56002AC}"/>
              </a:ext>
            </a:extLst>
          </p:cNvPr>
          <p:cNvSpPr>
            <a:spLocks noGrp="1"/>
          </p:cNvSpPr>
          <p:nvPr>
            <p:ph type="title"/>
          </p:nvPr>
        </p:nvSpPr>
        <p:spPr>
          <a:xfrm>
            <a:off x="162339" y="136525"/>
            <a:ext cx="5572538" cy="936901"/>
          </a:xfrm>
        </p:spPr>
        <p:txBody>
          <a:bodyPr>
            <a:normAutofit/>
          </a:bodyPr>
          <a:lstStyle>
            <a:lvl1pPr>
              <a:defRPr sz="3600">
                <a:solidFill>
                  <a:srgbClr val="002060"/>
                </a:solidFill>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E38FE-4597-AC4C-BA1E-3E17C5865D0D}"/>
              </a:ext>
            </a:extLst>
          </p:cNvPr>
          <p:cNvSpPr>
            <a:spLocks noGrp="1"/>
          </p:cNvSpPr>
          <p:nvPr>
            <p:ph idx="1"/>
          </p:nvPr>
        </p:nvSpPr>
        <p:spPr>
          <a:xfrm>
            <a:off x="838200" y="1825625"/>
            <a:ext cx="10515600" cy="4351338"/>
          </a:xfrm>
          <a:prstGeom prst="rect">
            <a:avLst/>
          </a:prstGeom>
        </p:spPr>
        <p:txBody>
          <a:bodyPr/>
          <a:lstStyle>
            <a:lvl1pPr>
              <a:defRPr>
                <a:solidFill>
                  <a:srgbClr val="002060"/>
                </a:solidFill>
                <a:latin typeface="Libre Franklin" pitchFamily="2" charset="77"/>
              </a:defRPr>
            </a:lvl1pPr>
            <a:lvl2pPr>
              <a:defRPr>
                <a:solidFill>
                  <a:srgbClr val="002060"/>
                </a:solidFill>
                <a:latin typeface="Libre Franklin" pitchFamily="2" charset="77"/>
              </a:defRPr>
            </a:lvl2pPr>
            <a:lvl3pPr>
              <a:defRPr>
                <a:solidFill>
                  <a:srgbClr val="002060"/>
                </a:solidFill>
                <a:latin typeface="Libre Franklin" pitchFamily="2" charset="77"/>
              </a:defRPr>
            </a:lvl3pPr>
            <a:lvl4pPr>
              <a:defRPr>
                <a:solidFill>
                  <a:srgbClr val="002060"/>
                </a:solidFill>
                <a:latin typeface="Libre Franklin" pitchFamily="2" charset="77"/>
              </a:defRPr>
            </a:lvl4pPr>
            <a:lvl5pPr>
              <a:defRPr>
                <a:solidFill>
                  <a:srgbClr val="002060"/>
                </a:solidFill>
                <a:latin typeface="Libre Franklin"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128D-C2A0-6E48-8131-5588801FE59B}"/>
              </a:ext>
            </a:extLst>
          </p:cNvPr>
          <p:cNvSpPr>
            <a:spLocks noGrp="1"/>
          </p:cNvSpPr>
          <p:nvPr>
            <p:ph type="dt" sz="half" idx="10"/>
          </p:nvPr>
        </p:nvSpPr>
        <p:spPr/>
        <p:txBody>
          <a:bodyPr/>
          <a:lstStyle/>
          <a:p>
            <a:fld id="{491A5CA9-838F-9848-B6AE-8D9C7CD2CF0B}" type="datetimeFigureOut">
              <a:rPr lang="en-US" smtClean="0"/>
              <a:t>7/19/23</a:t>
            </a:fld>
            <a:endParaRPr lang="en-US"/>
          </a:p>
        </p:txBody>
      </p:sp>
      <p:sp>
        <p:nvSpPr>
          <p:cNvPr id="5" name="Footer Placeholder 4">
            <a:extLst>
              <a:ext uri="{FF2B5EF4-FFF2-40B4-BE49-F238E27FC236}">
                <a16:creationId xmlns:a16="http://schemas.microsoft.com/office/drawing/2014/main" id="{1B45799A-6BEE-0B48-8165-6AB541E2E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8B8D7-37B6-A54F-BF35-116E84871F1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19619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A80682-2A63-E448-8D58-55E1C490BA4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D8046B-1898-5A41-A995-0D4DB56002AC}"/>
              </a:ext>
            </a:extLst>
          </p:cNvPr>
          <p:cNvSpPr>
            <a:spLocks noGrp="1"/>
          </p:cNvSpPr>
          <p:nvPr>
            <p:ph type="title"/>
          </p:nvPr>
        </p:nvSpPr>
        <p:spPr>
          <a:xfrm>
            <a:off x="92766" y="136525"/>
            <a:ext cx="5572538" cy="936901"/>
          </a:xfrm>
        </p:spPr>
        <p:txBody>
          <a:bodyPr>
            <a:normAutofit/>
          </a:bodyPr>
          <a:lstStyle>
            <a:lvl1pPr>
              <a:defRPr sz="3600">
                <a:solidFill>
                  <a:schemeClr val="bg1"/>
                </a:solidFill>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E38FE-4597-AC4C-BA1E-3E17C5865D0D}"/>
              </a:ext>
            </a:extLst>
          </p:cNvPr>
          <p:cNvSpPr>
            <a:spLocks noGrp="1"/>
          </p:cNvSpPr>
          <p:nvPr>
            <p:ph idx="1"/>
          </p:nvPr>
        </p:nvSpPr>
        <p:spPr>
          <a:xfrm>
            <a:off x="838200" y="1825625"/>
            <a:ext cx="10515600" cy="4351338"/>
          </a:xfrm>
          <a:prstGeom prst="rect">
            <a:avLst/>
          </a:prstGeom>
        </p:spPr>
        <p:txBody>
          <a:bodyPr/>
          <a:lstStyle>
            <a:lvl1pPr>
              <a:defRPr>
                <a:solidFill>
                  <a:srgbClr val="002060"/>
                </a:solidFill>
                <a:latin typeface="Libre Franklin" pitchFamily="2" charset="77"/>
              </a:defRPr>
            </a:lvl1pPr>
            <a:lvl2pPr>
              <a:defRPr>
                <a:solidFill>
                  <a:srgbClr val="002060"/>
                </a:solidFill>
                <a:latin typeface="Libre Franklin" pitchFamily="2" charset="77"/>
              </a:defRPr>
            </a:lvl2pPr>
            <a:lvl3pPr>
              <a:defRPr>
                <a:solidFill>
                  <a:srgbClr val="002060"/>
                </a:solidFill>
                <a:latin typeface="Libre Franklin" pitchFamily="2" charset="77"/>
              </a:defRPr>
            </a:lvl3pPr>
            <a:lvl4pPr>
              <a:defRPr>
                <a:solidFill>
                  <a:srgbClr val="002060"/>
                </a:solidFill>
                <a:latin typeface="Libre Franklin" pitchFamily="2" charset="77"/>
              </a:defRPr>
            </a:lvl4pPr>
            <a:lvl5pPr>
              <a:defRPr>
                <a:solidFill>
                  <a:srgbClr val="002060"/>
                </a:solidFill>
                <a:latin typeface="Libre Franklin"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128D-C2A0-6E48-8131-5588801FE59B}"/>
              </a:ext>
            </a:extLst>
          </p:cNvPr>
          <p:cNvSpPr>
            <a:spLocks noGrp="1"/>
          </p:cNvSpPr>
          <p:nvPr>
            <p:ph type="dt" sz="half" idx="10"/>
          </p:nvPr>
        </p:nvSpPr>
        <p:spPr/>
        <p:txBody>
          <a:bodyPr/>
          <a:lstStyle/>
          <a:p>
            <a:fld id="{491A5CA9-838F-9848-B6AE-8D9C7CD2CF0B}" type="datetimeFigureOut">
              <a:rPr lang="en-US" smtClean="0"/>
              <a:t>7/19/23</a:t>
            </a:fld>
            <a:endParaRPr lang="en-US"/>
          </a:p>
        </p:txBody>
      </p:sp>
      <p:sp>
        <p:nvSpPr>
          <p:cNvPr id="5" name="Footer Placeholder 4">
            <a:extLst>
              <a:ext uri="{FF2B5EF4-FFF2-40B4-BE49-F238E27FC236}">
                <a16:creationId xmlns:a16="http://schemas.microsoft.com/office/drawing/2014/main" id="{1B45799A-6BEE-0B48-8165-6AB541E2E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8B8D7-37B6-A54F-BF35-116E84871F1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42343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401E-1BE6-274E-B4D2-7D94D75BCC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276B87-7947-2D4D-9E1E-7E13B03238A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F0353A-B1D3-2D46-97A1-7EC4E287B394}"/>
              </a:ext>
            </a:extLst>
          </p:cNvPr>
          <p:cNvSpPr>
            <a:spLocks noGrp="1"/>
          </p:cNvSpPr>
          <p:nvPr>
            <p:ph type="dt" sz="half" idx="10"/>
          </p:nvPr>
        </p:nvSpPr>
        <p:spPr/>
        <p:txBody>
          <a:bodyPr/>
          <a:lstStyle/>
          <a:p>
            <a:fld id="{491A5CA9-838F-9848-B6AE-8D9C7CD2CF0B}" type="datetimeFigureOut">
              <a:rPr lang="en-US" smtClean="0"/>
              <a:t>7/19/23</a:t>
            </a:fld>
            <a:endParaRPr lang="en-US"/>
          </a:p>
        </p:txBody>
      </p:sp>
      <p:sp>
        <p:nvSpPr>
          <p:cNvPr id="5" name="Footer Placeholder 4">
            <a:extLst>
              <a:ext uri="{FF2B5EF4-FFF2-40B4-BE49-F238E27FC236}">
                <a16:creationId xmlns:a16="http://schemas.microsoft.com/office/drawing/2014/main" id="{529E07A2-B74C-A44C-95F3-47ED405A6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84C69-71F9-7E40-9617-3592BE55EDC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71736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E7A3-8E1C-5846-AAD9-6E4309FB4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C983C-C251-5D43-8F61-016D30E4A6D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978BE-5AF8-3841-9A67-E07EDDEF0A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07B0D9-6697-B747-8B71-EDFFB02D016D}"/>
              </a:ext>
            </a:extLst>
          </p:cNvPr>
          <p:cNvSpPr>
            <a:spLocks noGrp="1"/>
          </p:cNvSpPr>
          <p:nvPr>
            <p:ph type="dt" sz="half" idx="10"/>
          </p:nvPr>
        </p:nvSpPr>
        <p:spPr/>
        <p:txBody>
          <a:bodyPr/>
          <a:lstStyle/>
          <a:p>
            <a:fld id="{491A5CA9-838F-9848-B6AE-8D9C7CD2CF0B}" type="datetimeFigureOut">
              <a:rPr lang="en-US" smtClean="0"/>
              <a:t>7/19/23</a:t>
            </a:fld>
            <a:endParaRPr lang="en-US"/>
          </a:p>
        </p:txBody>
      </p:sp>
      <p:sp>
        <p:nvSpPr>
          <p:cNvPr id="6" name="Footer Placeholder 5">
            <a:extLst>
              <a:ext uri="{FF2B5EF4-FFF2-40B4-BE49-F238E27FC236}">
                <a16:creationId xmlns:a16="http://schemas.microsoft.com/office/drawing/2014/main" id="{E2C4AC25-1A68-2F42-94A6-A04FF4B56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7922C-0EC1-6442-97EB-AB2C0E0EFB2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45300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A7CF-9C3E-5D40-9C1A-5A4F7EF90C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6B9E0C-A394-8447-BAE0-6943A27E82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B410B6-26AD-7D46-80CB-72A46C0E5E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4DFB5F-963C-C349-BE65-9A9DC5D5E9B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806BA2-6FDD-1745-AC79-08A20290482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DEEE11-3449-6F47-B502-4F065E5E3AB3}"/>
              </a:ext>
            </a:extLst>
          </p:cNvPr>
          <p:cNvSpPr>
            <a:spLocks noGrp="1"/>
          </p:cNvSpPr>
          <p:nvPr>
            <p:ph type="dt" sz="half" idx="10"/>
          </p:nvPr>
        </p:nvSpPr>
        <p:spPr/>
        <p:txBody>
          <a:bodyPr/>
          <a:lstStyle/>
          <a:p>
            <a:fld id="{491A5CA9-838F-9848-B6AE-8D9C7CD2CF0B}" type="datetimeFigureOut">
              <a:rPr lang="en-US" smtClean="0"/>
              <a:t>7/19/23</a:t>
            </a:fld>
            <a:endParaRPr lang="en-US"/>
          </a:p>
        </p:txBody>
      </p:sp>
      <p:sp>
        <p:nvSpPr>
          <p:cNvPr id="8" name="Footer Placeholder 7">
            <a:extLst>
              <a:ext uri="{FF2B5EF4-FFF2-40B4-BE49-F238E27FC236}">
                <a16:creationId xmlns:a16="http://schemas.microsoft.com/office/drawing/2014/main" id="{509E8756-EEA7-874C-8AEB-D9B477F98C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D74522-3EA2-6345-94DC-61EA4885480D}"/>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51978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70AB1-F7C5-D843-81B8-FB765E4B0C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F460A-F099-4548-B6A8-6BE0004855DD}"/>
              </a:ext>
            </a:extLst>
          </p:cNvPr>
          <p:cNvSpPr>
            <a:spLocks noGrp="1"/>
          </p:cNvSpPr>
          <p:nvPr>
            <p:ph type="dt" sz="half" idx="10"/>
          </p:nvPr>
        </p:nvSpPr>
        <p:spPr/>
        <p:txBody>
          <a:bodyPr/>
          <a:lstStyle/>
          <a:p>
            <a:fld id="{491A5CA9-838F-9848-B6AE-8D9C7CD2CF0B}" type="datetimeFigureOut">
              <a:rPr lang="en-US" smtClean="0"/>
              <a:t>7/19/23</a:t>
            </a:fld>
            <a:endParaRPr lang="en-US"/>
          </a:p>
        </p:txBody>
      </p:sp>
      <p:sp>
        <p:nvSpPr>
          <p:cNvPr id="4" name="Footer Placeholder 3">
            <a:extLst>
              <a:ext uri="{FF2B5EF4-FFF2-40B4-BE49-F238E27FC236}">
                <a16:creationId xmlns:a16="http://schemas.microsoft.com/office/drawing/2014/main" id="{FB9AD487-5380-D044-AC8F-32E4EFBC2D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52EBDF-CF24-1041-8CBC-219F8D422540}"/>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408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28027-B46B-A84B-91A7-50E1E63CEC09}"/>
              </a:ext>
            </a:extLst>
          </p:cNvPr>
          <p:cNvSpPr>
            <a:spLocks noGrp="1"/>
          </p:cNvSpPr>
          <p:nvPr>
            <p:ph type="dt" sz="half" idx="10"/>
          </p:nvPr>
        </p:nvSpPr>
        <p:spPr/>
        <p:txBody>
          <a:bodyPr/>
          <a:lstStyle/>
          <a:p>
            <a:fld id="{491A5CA9-838F-9848-B6AE-8D9C7CD2CF0B}" type="datetimeFigureOut">
              <a:rPr lang="en-US" smtClean="0"/>
              <a:t>7/19/23</a:t>
            </a:fld>
            <a:endParaRPr lang="en-US"/>
          </a:p>
        </p:txBody>
      </p:sp>
      <p:sp>
        <p:nvSpPr>
          <p:cNvPr id="3" name="Footer Placeholder 2">
            <a:extLst>
              <a:ext uri="{FF2B5EF4-FFF2-40B4-BE49-F238E27FC236}">
                <a16:creationId xmlns:a16="http://schemas.microsoft.com/office/drawing/2014/main" id="{5970D50B-0BCF-7A42-AD4B-05AE98EC2A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A1C426-314C-9F40-BE98-C3D21F4C50BF}"/>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57135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589D-9392-6B47-807F-C50C09A7C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6BFCB0-C782-4641-AE6F-D163B9D9EB5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64FB1F-27C0-E84E-84EE-0AD84C5843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CF12A-2674-A545-B015-D8C3DB8B3E33}"/>
              </a:ext>
            </a:extLst>
          </p:cNvPr>
          <p:cNvSpPr>
            <a:spLocks noGrp="1"/>
          </p:cNvSpPr>
          <p:nvPr>
            <p:ph type="dt" sz="half" idx="10"/>
          </p:nvPr>
        </p:nvSpPr>
        <p:spPr/>
        <p:txBody>
          <a:bodyPr/>
          <a:lstStyle/>
          <a:p>
            <a:fld id="{491A5CA9-838F-9848-B6AE-8D9C7CD2CF0B}" type="datetimeFigureOut">
              <a:rPr lang="en-US" smtClean="0"/>
              <a:t>7/19/23</a:t>
            </a:fld>
            <a:endParaRPr lang="en-US"/>
          </a:p>
        </p:txBody>
      </p:sp>
      <p:sp>
        <p:nvSpPr>
          <p:cNvPr id="6" name="Footer Placeholder 5">
            <a:extLst>
              <a:ext uri="{FF2B5EF4-FFF2-40B4-BE49-F238E27FC236}">
                <a16:creationId xmlns:a16="http://schemas.microsoft.com/office/drawing/2014/main" id="{450E582C-DA51-204B-9BC1-FA7CA9F42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522FC6-2B8D-1D4D-A74B-CC2A1F5C0B0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98564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Graphical user interface&#10;&#10;Description automatically generated with low confidence">
            <a:extLst>
              <a:ext uri="{FF2B5EF4-FFF2-40B4-BE49-F238E27FC236}">
                <a16:creationId xmlns:a16="http://schemas.microsoft.com/office/drawing/2014/main" id="{C53AB4D8-AD3B-9847-A8C5-64182F0947F1}"/>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546EE2B-89E9-E043-9F8D-705D1A6EBC51}"/>
              </a:ext>
            </a:extLst>
          </p:cNvPr>
          <p:cNvSpPr>
            <a:spLocks noGrp="1"/>
          </p:cNvSpPr>
          <p:nvPr>
            <p:ph type="title"/>
          </p:nvPr>
        </p:nvSpPr>
        <p:spPr>
          <a:xfrm>
            <a:off x="92766" y="136525"/>
            <a:ext cx="5572538"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4E9ABF3C-1E9E-0E4C-815E-4EE4C1A19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A5CA9-838F-9848-B6AE-8D9C7CD2CF0B}" type="datetimeFigureOut">
              <a:rPr lang="en-US" smtClean="0"/>
              <a:t>7/19/23</a:t>
            </a:fld>
            <a:endParaRPr lang="en-US"/>
          </a:p>
        </p:txBody>
      </p:sp>
      <p:sp>
        <p:nvSpPr>
          <p:cNvPr id="5" name="Footer Placeholder 4">
            <a:extLst>
              <a:ext uri="{FF2B5EF4-FFF2-40B4-BE49-F238E27FC236}">
                <a16:creationId xmlns:a16="http://schemas.microsoft.com/office/drawing/2014/main" id="{67A22710-4007-4746-987E-EA7D80AD64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99E8CE-8213-E945-B400-97EBBE574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D5E36-494E-9B47-B1DA-2034EEE0FFBF}" type="slidenum">
              <a:rPr lang="en-US" smtClean="0"/>
              <a:t>‹#›</a:t>
            </a:fld>
            <a:endParaRPr lang="en-US"/>
          </a:p>
        </p:txBody>
      </p:sp>
    </p:spTree>
    <p:extLst>
      <p:ext uri="{BB962C8B-B14F-4D97-AF65-F5344CB8AC3E}">
        <p14:creationId xmlns:p14="http://schemas.microsoft.com/office/powerpoint/2010/main" val="2694032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002060"/>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vimeo.com/843340896"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www.succeedwithmore.com/globalassets/member-locked-files/contracts-and-forms/residential-property/non-exclusive-buyer-rep.pdf" TargetMode="External"/><Relationship Id="rId5" Type="http://schemas.openxmlformats.org/officeDocument/2006/relationships/hyperlink" Target="https://www.succeedwithmore.com/globalassets/member-locked-files/contracts-and-forms/residential-property/exclusive-buyer-representation-agreement2.pdf" TargetMode="External"/><Relationship Id="rId4" Type="http://schemas.openxmlformats.org/officeDocument/2006/relationships/hyperlink" Target="https://www.succeedwithmore.com/Career-Resources/designated-managing-broker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realtrends.com/articles/mls-pin-settles-commission-case-turns-back-on-real-estate-firm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hyperlink" Target="http://www.succeedwithmore.com/calend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817" y="226644"/>
            <a:ext cx="5009661" cy="1200329"/>
          </a:xfrm>
          <a:prstGeom prst="rect">
            <a:avLst/>
          </a:prstGeom>
          <a:noFill/>
        </p:spPr>
        <p:txBody>
          <a:bodyPr wrap="square" rtlCol="0">
            <a:spAutoFit/>
          </a:bodyPr>
          <a:lstStyle/>
          <a:p>
            <a:pPr algn="ctr"/>
            <a:r>
              <a:rPr lang="en-US" sz="3600" b="1" dirty="0">
                <a:solidFill>
                  <a:schemeClr val="tx2"/>
                </a:solidFill>
                <a:latin typeface="Libre Franklin" panose="00000500000000000000" pitchFamily="2" charset="0"/>
              </a:rPr>
              <a:t>JULY 2023</a:t>
            </a:r>
          </a:p>
          <a:p>
            <a:pPr algn="ctr"/>
            <a:r>
              <a:rPr lang="en-US" sz="3600" b="1" dirty="0">
                <a:solidFill>
                  <a:schemeClr val="tx2"/>
                </a:solidFill>
                <a:latin typeface="Libre Franklin" panose="00000500000000000000" pitchFamily="2" charset="0"/>
              </a:rPr>
              <a:t>BROKER SLIDES</a:t>
            </a:r>
          </a:p>
        </p:txBody>
      </p:sp>
    </p:spTree>
    <p:extLst>
      <p:ext uri="{BB962C8B-B14F-4D97-AF65-F5344CB8AC3E}">
        <p14:creationId xmlns:p14="http://schemas.microsoft.com/office/powerpoint/2010/main" val="68897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96214" y="152969"/>
            <a:ext cx="6735649" cy="936901"/>
          </a:xfrm>
        </p:spPr>
        <p:txBody>
          <a:bodyPr>
            <a:normAutofit/>
          </a:bodyPr>
          <a:lstStyle/>
          <a:p>
            <a:r>
              <a:rPr lang="en-US" sz="2800" b="1" dirty="0"/>
              <a:t>LET MAINSTREET ASSIST YOU!</a:t>
            </a:r>
          </a:p>
        </p:txBody>
      </p:sp>
      <p:sp>
        <p:nvSpPr>
          <p:cNvPr id="7" name="TextBox 6"/>
          <p:cNvSpPr txBox="1"/>
          <p:nvPr/>
        </p:nvSpPr>
        <p:spPr>
          <a:xfrm>
            <a:off x="693780" y="1149664"/>
            <a:ext cx="10097590" cy="5555367"/>
          </a:xfrm>
          <a:prstGeom prst="rect">
            <a:avLst/>
          </a:prstGeom>
          <a:noFill/>
        </p:spPr>
        <p:txBody>
          <a:bodyPr wrap="square" rtlCol="0">
            <a:spAutoFit/>
          </a:bodyPr>
          <a:lstStyle/>
          <a:p>
            <a:pPr>
              <a:spcAft>
                <a:spcPts val="600"/>
              </a:spcAft>
            </a:pPr>
            <a:r>
              <a:rPr lang="en-US" sz="2000" b="1" dirty="0">
                <a:solidFill>
                  <a:srgbClr val="002060"/>
                </a:solidFill>
                <a:latin typeface="Libre Franklin" panose="00000500000000000000" pitchFamily="2" charset="0"/>
              </a:rPr>
              <a:t>The Big </a:t>
            </a:r>
            <a:r>
              <a:rPr lang="en-US" sz="2000" b="1" dirty="0" err="1">
                <a:solidFill>
                  <a:srgbClr val="002060"/>
                </a:solidFill>
                <a:latin typeface="Libre Franklin" panose="00000500000000000000" pitchFamily="2" charset="0"/>
              </a:rPr>
              <a:t>ReThink</a:t>
            </a:r>
            <a:endParaRPr lang="en-US" sz="2000" b="1" dirty="0">
              <a:solidFill>
                <a:srgbClr val="002060"/>
              </a:solidFill>
              <a:latin typeface="Libre Franklin" panose="00000500000000000000" pitchFamily="2" charset="0"/>
            </a:endParaRPr>
          </a:p>
          <a:p>
            <a:pPr>
              <a:spcAft>
                <a:spcPts val="600"/>
              </a:spcAft>
            </a:pPr>
            <a:r>
              <a:rPr lang="en-US" dirty="0">
                <a:solidFill>
                  <a:srgbClr val="002060"/>
                </a:solidFill>
                <a:latin typeface="Libre Franklin" panose="00000500000000000000" pitchFamily="2" charset="0"/>
              </a:rPr>
              <a:t>Mainstreet hosted four off-site events during the month of June exclusive to Designated Managing Brokers and Broker Owners to provide information and resources on the current lawsuits, DOJ settlement, value proposition and how Mainstreet can help you when speaking with Agents, Buyers and Sellers.</a:t>
            </a:r>
            <a:endParaRPr lang="en-US" sz="2000" dirty="0">
              <a:solidFill>
                <a:srgbClr val="002060"/>
              </a:solidFill>
              <a:latin typeface="Libre Franklin" panose="00000500000000000000" pitchFamily="2" charset="0"/>
            </a:endParaRPr>
          </a:p>
          <a:p>
            <a:pPr marL="285750" indent="-285750">
              <a:spcAft>
                <a:spcPts val="600"/>
              </a:spcAft>
              <a:buFont typeface="Arial" panose="020B0604020202020204" pitchFamily="34" charset="0"/>
              <a:buChar char="•"/>
            </a:pPr>
            <a:r>
              <a:rPr lang="en-US" sz="2000" dirty="0">
                <a:solidFill>
                  <a:srgbClr val="002060"/>
                </a:solidFill>
                <a:latin typeface="Libre Franklin" panose="00000500000000000000" pitchFamily="2" charset="0"/>
              </a:rPr>
              <a:t>The Big </a:t>
            </a:r>
            <a:r>
              <a:rPr lang="en-US" sz="2000" dirty="0" err="1">
                <a:solidFill>
                  <a:srgbClr val="002060"/>
                </a:solidFill>
                <a:latin typeface="Libre Franklin" panose="00000500000000000000" pitchFamily="2" charset="0"/>
              </a:rPr>
              <a:t>ReThink</a:t>
            </a:r>
            <a:r>
              <a:rPr lang="en-US" sz="2000" dirty="0">
                <a:solidFill>
                  <a:srgbClr val="002060"/>
                </a:solidFill>
                <a:latin typeface="Libre Franklin" panose="00000500000000000000" pitchFamily="2" charset="0"/>
              </a:rPr>
              <a:t> Recording: </a:t>
            </a:r>
          </a:p>
          <a:p>
            <a:pPr lvl="1">
              <a:spcAft>
                <a:spcPts val="600"/>
              </a:spcAft>
            </a:pPr>
            <a:r>
              <a:rPr lang="en-US" sz="1600" dirty="0">
                <a:solidFill>
                  <a:srgbClr val="002060"/>
                </a:solidFill>
                <a:latin typeface="Libre Franklin" panose="00000500000000000000" pitchFamily="2" charset="0"/>
                <a:hlinkClick r:id="rId3"/>
              </a:rPr>
              <a:t>https://vimeo.com/843340896</a:t>
            </a:r>
            <a:endParaRPr lang="en-US" sz="1600" dirty="0">
              <a:solidFill>
                <a:srgbClr val="002060"/>
              </a:solidFill>
              <a:latin typeface="Libre Franklin" panose="00000500000000000000" pitchFamily="2" charset="0"/>
            </a:endParaRPr>
          </a:p>
          <a:p>
            <a:pPr marL="342900" indent="-342900">
              <a:spcAft>
                <a:spcPts val="600"/>
              </a:spcAft>
              <a:buFont typeface="Arial" panose="020B0604020202020204" pitchFamily="34" charset="0"/>
              <a:buChar char="•"/>
            </a:pPr>
            <a:r>
              <a:rPr lang="en-US" sz="2000" dirty="0">
                <a:solidFill>
                  <a:srgbClr val="002060"/>
                </a:solidFill>
                <a:latin typeface="Libre Franklin" panose="00000500000000000000" pitchFamily="2" charset="0"/>
              </a:rPr>
              <a:t>The Big </a:t>
            </a:r>
            <a:r>
              <a:rPr lang="en-US" sz="2000" dirty="0" err="1">
                <a:solidFill>
                  <a:srgbClr val="002060"/>
                </a:solidFill>
                <a:latin typeface="Libre Franklin" panose="00000500000000000000" pitchFamily="2" charset="0"/>
              </a:rPr>
              <a:t>ReThink</a:t>
            </a:r>
            <a:r>
              <a:rPr lang="en-US" sz="2000" dirty="0">
                <a:solidFill>
                  <a:srgbClr val="002060"/>
                </a:solidFill>
                <a:latin typeface="Libre Franklin" panose="00000500000000000000" pitchFamily="2" charset="0"/>
              </a:rPr>
              <a:t> Power points </a:t>
            </a:r>
          </a:p>
          <a:p>
            <a:pPr lvl="1">
              <a:spcAft>
                <a:spcPts val="600"/>
              </a:spcAft>
            </a:pPr>
            <a:r>
              <a:rPr lang="en-US" sz="1600" dirty="0">
                <a:solidFill>
                  <a:srgbClr val="002060"/>
                </a:solidFill>
                <a:latin typeface="Libre Franklin" panose="00000500000000000000" pitchFamily="2" charset="0"/>
                <a:hlinkClick r:id="rId4"/>
              </a:rPr>
              <a:t>https://www.succeedwithmore.com/Career-Resources/designated-managing-brokers/</a:t>
            </a:r>
            <a:endParaRPr lang="en-US" sz="1600" dirty="0">
              <a:solidFill>
                <a:srgbClr val="002060"/>
              </a:solidFill>
              <a:latin typeface="Libre Franklin" panose="00000500000000000000" pitchFamily="2" charset="0"/>
            </a:endParaRPr>
          </a:p>
          <a:p>
            <a:pPr lvl="1">
              <a:spcAft>
                <a:spcPts val="600"/>
              </a:spcAft>
            </a:pPr>
            <a:r>
              <a:rPr lang="en-US" dirty="0">
                <a:solidFill>
                  <a:srgbClr val="002060"/>
                </a:solidFill>
                <a:latin typeface="Libre Franklin" panose="00000500000000000000" pitchFamily="2" charset="0"/>
              </a:rPr>
              <a:t> </a:t>
            </a:r>
          </a:p>
          <a:p>
            <a:pPr marL="285750" indent="-285750">
              <a:spcAft>
                <a:spcPts val="600"/>
              </a:spcAft>
              <a:buFont typeface="Arial" panose="020B0604020202020204" pitchFamily="34" charset="0"/>
              <a:buChar char="•"/>
            </a:pPr>
            <a:r>
              <a:rPr lang="en-US" sz="2000" b="1" dirty="0">
                <a:solidFill>
                  <a:srgbClr val="002060"/>
                </a:solidFill>
                <a:latin typeface="Libre Franklin" panose="00000500000000000000" pitchFamily="2" charset="0"/>
              </a:rPr>
              <a:t>Buyers Representation Agreements</a:t>
            </a:r>
          </a:p>
          <a:p>
            <a:pPr marL="742950" lvl="1" indent="-285750">
              <a:spcAft>
                <a:spcPts val="600"/>
              </a:spcAft>
              <a:buFont typeface="Arial" panose="020B0604020202020204" pitchFamily="34" charset="0"/>
              <a:buChar char="•"/>
            </a:pPr>
            <a:r>
              <a:rPr lang="en-US" dirty="0">
                <a:solidFill>
                  <a:srgbClr val="002060"/>
                </a:solidFill>
                <a:latin typeface="Libre Franklin" panose="00000500000000000000" pitchFamily="2" charset="0"/>
              </a:rPr>
              <a:t>Exclusive</a:t>
            </a:r>
          </a:p>
          <a:p>
            <a:pPr lvl="1">
              <a:spcAft>
                <a:spcPts val="600"/>
              </a:spcAft>
            </a:pPr>
            <a:r>
              <a:rPr lang="en-US" sz="1600" dirty="0">
                <a:solidFill>
                  <a:srgbClr val="002060"/>
                </a:solidFill>
                <a:latin typeface="Libre Franklin" panose="00000500000000000000" pitchFamily="2" charset="0"/>
                <a:hlinkClick r:id="rId5"/>
              </a:rPr>
              <a:t>https://www.succeedwithmore.com/globalassets/member-locked-files/contracts-and-forms/residential-property/exclusive-buyer-representation-agreement2.pdf</a:t>
            </a:r>
            <a:endParaRPr lang="en-US" sz="1600" dirty="0">
              <a:solidFill>
                <a:srgbClr val="002060"/>
              </a:solidFill>
              <a:latin typeface="Libre Franklin" panose="00000500000000000000" pitchFamily="2" charset="0"/>
            </a:endParaRPr>
          </a:p>
          <a:p>
            <a:pPr marL="800100" lvl="1" indent="-342900">
              <a:spcAft>
                <a:spcPts val="600"/>
              </a:spcAft>
              <a:buFont typeface="Arial" panose="020B0604020202020204" pitchFamily="34" charset="0"/>
              <a:buChar char="•"/>
            </a:pPr>
            <a:r>
              <a:rPr lang="en-US" dirty="0">
                <a:solidFill>
                  <a:srgbClr val="002060"/>
                </a:solidFill>
                <a:latin typeface="Libre Franklin" panose="00000500000000000000" pitchFamily="2" charset="0"/>
              </a:rPr>
              <a:t>Non-Exclusive</a:t>
            </a:r>
          </a:p>
          <a:p>
            <a:pPr lvl="1">
              <a:spcAft>
                <a:spcPts val="600"/>
              </a:spcAft>
            </a:pPr>
            <a:r>
              <a:rPr lang="en-US" sz="1600" dirty="0">
                <a:solidFill>
                  <a:srgbClr val="002060"/>
                </a:solidFill>
                <a:latin typeface="Libre Franklin" panose="00000500000000000000" pitchFamily="2" charset="0"/>
                <a:hlinkClick r:id="rId6"/>
              </a:rPr>
              <a:t>https://www.succeedwithmore.com/globalassets/member-locked-files/contracts-and-forms/residential-property/non-exclusive-buyer-rep.pdf</a:t>
            </a:r>
            <a:r>
              <a:rPr lang="en-US" sz="1600" dirty="0">
                <a:solidFill>
                  <a:srgbClr val="002060"/>
                </a:solidFill>
                <a:latin typeface="Libre Franklin" panose="00000500000000000000" pitchFamily="2" charset="0"/>
              </a:rPr>
              <a:t> </a:t>
            </a:r>
          </a:p>
        </p:txBody>
      </p:sp>
    </p:spTree>
    <p:extLst>
      <p:ext uri="{BB962C8B-B14F-4D97-AF65-F5344CB8AC3E}">
        <p14:creationId xmlns:p14="http://schemas.microsoft.com/office/powerpoint/2010/main" val="3147920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96214" y="152969"/>
            <a:ext cx="6735649" cy="936901"/>
          </a:xfrm>
        </p:spPr>
        <p:txBody>
          <a:bodyPr>
            <a:normAutofit/>
          </a:bodyPr>
          <a:lstStyle/>
          <a:p>
            <a:r>
              <a:rPr lang="en-US" sz="2800" b="1" dirty="0"/>
              <a:t>LATEST NEWS!</a:t>
            </a:r>
          </a:p>
        </p:txBody>
      </p:sp>
      <p:sp>
        <p:nvSpPr>
          <p:cNvPr id="5" name="TextBox 4">
            <a:extLst>
              <a:ext uri="{FF2B5EF4-FFF2-40B4-BE49-F238E27FC236}">
                <a16:creationId xmlns:a16="http://schemas.microsoft.com/office/drawing/2014/main" id="{E339B981-76AF-1B90-385F-163F2EF0D9F5}"/>
              </a:ext>
            </a:extLst>
          </p:cNvPr>
          <p:cNvSpPr txBox="1"/>
          <p:nvPr/>
        </p:nvSpPr>
        <p:spPr>
          <a:xfrm>
            <a:off x="296214" y="1456521"/>
            <a:ext cx="10367686" cy="5709255"/>
          </a:xfrm>
          <a:prstGeom prst="rect">
            <a:avLst/>
          </a:prstGeom>
          <a:noFill/>
        </p:spPr>
        <p:txBody>
          <a:bodyPr wrap="square" rtlCol="0">
            <a:spAutoFit/>
          </a:bodyPr>
          <a:lstStyle/>
          <a:p>
            <a:r>
              <a:rPr lang="en-US" sz="2500" b="1" dirty="0">
                <a:solidFill>
                  <a:srgbClr val="002060"/>
                </a:solidFill>
                <a:latin typeface="Libre Franklin" pitchFamily="2" charset="77"/>
              </a:rPr>
              <a:t>MLS PIN settles commission case </a:t>
            </a:r>
          </a:p>
          <a:p>
            <a:endParaRPr lang="en-US" sz="2000" dirty="0">
              <a:solidFill>
                <a:srgbClr val="002060"/>
              </a:solidFill>
              <a:latin typeface="Libre Franklin" pitchFamily="2" charset="77"/>
            </a:endParaRPr>
          </a:p>
          <a:p>
            <a:r>
              <a:rPr lang="en-US" sz="2000" dirty="0">
                <a:solidFill>
                  <a:srgbClr val="002060"/>
                </a:solidFill>
                <a:latin typeface="Libre Franklin" pitchFamily="2" charset="77"/>
              </a:rPr>
              <a:t>Key Points:</a:t>
            </a:r>
          </a:p>
          <a:p>
            <a:r>
              <a:rPr lang="en-US" sz="2000" dirty="0">
                <a:solidFill>
                  <a:srgbClr val="002060"/>
                </a:solidFill>
                <a:latin typeface="Libre Franklin" pitchFamily="2" charset="77"/>
              </a:rPr>
              <a:t>	</a:t>
            </a:r>
          </a:p>
          <a:p>
            <a:pPr marL="342900" indent="-342900">
              <a:buFont typeface="Arial" panose="020B0604020202020204" pitchFamily="34" charset="0"/>
              <a:buChar char="•"/>
            </a:pPr>
            <a:r>
              <a:rPr lang="en-US" sz="2000" b="0" i="0" dirty="0">
                <a:solidFill>
                  <a:srgbClr val="002060"/>
                </a:solidFill>
                <a:effectLst/>
                <a:latin typeface="Libre Franklin Light" pitchFamily="2" charset="77"/>
              </a:rPr>
              <a:t>The proposed settlement covers MLS PIN only, a broker-owned MLS in Massachusetts</a:t>
            </a:r>
          </a:p>
          <a:p>
            <a:pPr marL="342900" indent="-342900">
              <a:buFont typeface="Arial" panose="020B0604020202020204" pitchFamily="34" charset="0"/>
              <a:buChar char="•"/>
            </a:pPr>
            <a:endParaRPr lang="en-US" sz="2000" dirty="0">
              <a:solidFill>
                <a:srgbClr val="002060"/>
              </a:solidFill>
              <a:latin typeface="Libre Franklin Light" pitchFamily="2" charset="77"/>
            </a:endParaRPr>
          </a:p>
          <a:p>
            <a:pPr marL="342900" indent="-342900">
              <a:buFont typeface="Arial" panose="020B0604020202020204" pitchFamily="34" charset="0"/>
              <a:buChar char="•"/>
            </a:pPr>
            <a:r>
              <a:rPr lang="en-US" sz="2000" b="0" i="0" dirty="0">
                <a:solidFill>
                  <a:srgbClr val="002060"/>
                </a:solidFill>
                <a:effectLst/>
                <a:latin typeface="Libre Franklin Light" pitchFamily="2" charset="77"/>
              </a:rPr>
              <a:t>The settlement included to remove the mandatory requirement of compensation.</a:t>
            </a:r>
          </a:p>
          <a:p>
            <a:pPr marL="342900" indent="-342900" algn="l">
              <a:buFont typeface="Arial" panose="020B0604020202020204" pitchFamily="34" charset="0"/>
              <a:buChar char="•"/>
            </a:pPr>
            <a:endParaRPr lang="en-US" sz="2000" b="0" i="0" dirty="0">
              <a:solidFill>
                <a:srgbClr val="002060"/>
              </a:solidFill>
              <a:effectLst/>
              <a:latin typeface="Libre Franklin Light" pitchFamily="2" charset="77"/>
            </a:endParaRPr>
          </a:p>
          <a:p>
            <a:pPr marL="342900" indent="-342900" algn="l">
              <a:buFont typeface="Arial" panose="020B0604020202020204" pitchFamily="34" charset="0"/>
              <a:buChar char="•"/>
            </a:pPr>
            <a:r>
              <a:rPr lang="en-US" sz="2000" b="0" i="0" dirty="0">
                <a:solidFill>
                  <a:srgbClr val="002060"/>
                </a:solidFill>
                <a:effectLst/>
                <a:latin typeface="Libre Franklin Light" pitchFamily="2" charset="77"/>
              </a:rPr>
              <a:t>While not a legal precedent, the deal “will certainly” come up at trial in other cases</a:t>
            </a:r>
          </a:p>
          <a:p>
            <a:pPr marL="342900" indent="-342900" algn="l">
              <a:buFont typeface="Arial" panose="020B0604020202020204" pitchFamily="34" charset="0"/>
              <a:buChar char="•"/>
            </a:pPr>
            <a:endParaRPr lang="en-US" sz="2000" b="0" i="0" dirty="0">
              <a:solidFill>
                <a:srgbClr val="002060"/>
              </a:solidFill>
              <a:effectLst/>
              <a:latin typeface="Libre Franklin Light" pitchFamily="2" charset="77"/>
            </a:endParaRPr>
          </a:p>
          <a:p>
            <a:pPr marL="342900" indent="-342900" algn="l">
              <a:buFont typeface="Arial" panose="020B0604020202020204" pitchFamily="34" charset="0"/>
              <a:buChar char="•"/>
            </a:pPr>
            <a:r>
              <a:rPr lang="en-US" sz="2000" b="0" i="0" dirty="0">
                <a:solidFill>
                  <a:srgbClr val="002060"/>
                </a:solidFill>
                <a:effectLst/>
                <a:latin typeface="Libre Franklin Light" pitchFamily="2" charset="77"/>
              </a:rPr>
              <a:t>Anywhere, HomeServices of America, RE/MAX and Keller Williams are also defendants in the suit and have not settled</a:t>
            </a:r>
          </a:p>
          <a:p>
            <a:pPr marL="342900" indent="-342900" algn="l">
              <a:buFont typeface="Arial" panose="020B0604020202020204" pitchFamily="34" charset="0"/>
              <a:buChar char="•"/>
            </a:pPr>
            <a:endParaRPr lang="en-US" sz="2000" dirty="0">
              <a:solidFill>
                <a:srgbClr val="002060"/>
              </a:solidFill>
              <a:latin typeface="Libre Franklin Light" pitchFamily="2" charset="77"/>
            </a:endParaRPr>
          </a:p>
          <a:p>
            <a:pPr marL="342900" indent="-342900" algn="l">
              <a:buFont typeface="Arial" panose="020B0604020202020204" pitchFamily="34" charset="0"/>
              <a:buChar char="•"/>
            </a:pPr>
            <a:r>
              <a:rPr lang="en-US" sz="2000" b="0" i="0" dirty="0">
                <a:solidFill>
                  <a:srgbClr val="002060"/>
                </a:solidFill>
                <a:effectLst/>
                <a:latin typeface="Libre Franklin Light" pitchFamily="2" charset="77"/>
                <a:hlinkClick r:id="rId3"/>
              </a:rPr>
              <a:t>Click here </a:t>
            </a:r>
            <a:r>
              <a:rPr lang="en-US" sz="2000" b="0" i="0" dirty="0">
                <a:solidFill>
                  <a:srgbClr val="002060"/>
                </a:solidFill>
                <a:effectLst/>
                <a:latin typeface="Libre Franklin Light" pitchFamily="2" charset="77"/>
              </a:rPr>
              <a:t>to read more information</a:t>
            </a:r>
            <a:endParaRPr lang="en-US" sz="2000" dirty="0">
              <a:solidFill>
                <a:srgbClr val="002060"/>
              </a:solidFill>
              <a:latin typeface="Libre Franklin" pitchFamily="2" charset="77"/>
            </a:endParaRPr>
          </a:p>
          <a:p>
            <a:pPr marL="342900" indent="-342900">
              <a:buFont typeface="Arial" panose="020B0604020202020204" pitchFamily="34" charset="0"/>
              <a:buChar char="•"/>
            </a:pPr>
            <a:endParaRPr lang="en-US" sz="2000" dirty="0">
              <a:solidFill>
                <a:srgbClr val="002060"/>
              </a:solidFill>
              <a:latin typeface="Libre Franklin" pitchFamily="2" charset="77"/>
            </a:endParaRPr>
          </a:p>
          <a:p>
            <a:pPr marL="342900" indent="-342900">
              <a:buFont typeface="Arial" panose="020B0604020202020204" pitchFamily="34" charset="0"/>
              <a:buChar char="•"/>
            </a:pPr>
            <a:endParaRPr lang="en-US" sz="2000" dirty="0">
              <a:solidFill>
                <a:srgbClr val="002060"/>
              </a:solidFill>
              <a:latin typeface="Libre Franklin" pitchFamily="2" charset="77"/>
            </a:endParaRPr>
          </a:p>
          <a:p>
            <a:pPr marL="342900" indent="-342900">
              <a:buFont typeface="Arial" panose="020B0604020202020204" pitchFamily="34" charset="0"/>
              <a:buChar char="•"/>
            </a:pPr>
            <a:endParaRPr lang="en-US" sz="2000" dirty="0">
              <a:solidFill>
                <a:srgbClr val="002060"/>
              </a:solidFill>
              <a:latin typeface="Libre Franklin" pitchFamily="2" charset="77"/>
            </a:endParaRPr>
          </a:p>
        </p:txBody>
      </p:sp>
    </p:spTree>
    <p:extLst>
      <p:ext uri="{BB962C8B-B14F-4D97-AF65-F5344CB8AC3E}">
        <p14:creationId xmlns:p14="http://schemas.microsoft.com/office/powerpoint/2010/main" val="745782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96214" y="152969"/>
            <a:ext cx="6735649" cy="936901"/>
          </a:xfrm>
        </p:spPr>
        <p:txBody>
          <a:bodyPr>
            <a:normAutofit/>
          </a:bodyPr>
          <a:lstStyle/>
          <a:p>
            <a:r>
              <a:rPr lang="en-US" sz="2800" b="1" dirty="0"/>
              <a:t>SENTRILOCK</a:t>
            </a:r>
          </a:p>
        </p:txBody>
      </p:sp>
      <p:sp>
        <p:nvSpPr>
          <p:cNvPr id="7" name="TextBox 6"/>
          <p:cNvSpPr txBox="1"/>
          <p:nvPr/>
        </p:nvSpPr>
        <p:spPr>
          <a:xfrm>
            <a:off x="296214" y="1333069"/>
            <a:ext cx="10040795" cy="4832092"/>
          </a:xfrm>
          <a:prstGeom prst="rect">
            <a:avLst/>
          </a:prstGeom>
          <a:noFill/>
        </p:spPr>
        <p:txBody>
          <a:bodyPr wrap="square" rtlCol="0">
            <a:spAutoFit/>
          </a:bodyPr>
          <a:lstStyle/>
          <a:p>
            <a:r>
              <a:rPr lang="en-US" sz="2400" b="1" dirty="0">
                <a:solidFill>
                  <a:srgbClr val="002060"/>
                </a:solidFill>
                <a:latin typeface="Libre Franklin" panose="00000500000000000000" pitchFamily="2" charset="0"/>
              </a:rPr>
              <a:t>Coming This Fall: Changes to one-day </a:t>
            </a:r>
            <a:r>
              <a:rPr lang="en-US" sz="2400" b="1">
                <a:solidFill>
                  <a:srgbClr val="002060"/>
                </a:solidFill>
                <a:latin typeface="Libre Franklin" panose="00000500000000000000" pitchFamily="2" charset="0"/>
              </a:rPr>
              <a:t>codes through </a:t>
            </a:r>
            <a:r>
              <a:rPr lang="en-US" sz="2400" b="1" dirty="0" err="1">
                <a:solidFill>
                  <a:srgbClr val="002060"/>
                </a:solidFill>
                <a:latin typeface="Libre Franklin" panose="00000500000000000000" pitchFamily="2" charset="0"/>
              </a:rPr>
              <a:t>ShowingTime</a:t>
            </a:r>
            <a:endParaRPr lang="en-US" sz="2400" b="1" dirty="0">
              <a:solidFill>
                <a:srgbClr val="002060"/>
              </a:solidFill>
              <a:latin typeface="Libre Franklin" panose="00000500000000000000" pitchFamily="2" charset="0"/>
            </a:endParaRPr>
          </a:p>
          <a:p>
            <a:endParaRPr lang="en-US" sz="2400" b="1" dirty="0">
              <a:solidFill>
                <a:srgbClr val="002060"/>
              </a:solidFill>
              <a:latin typeface="Libre Franklin" panose="00000500000000000000" pitchFamily="2" charset="0"/>
            </a:endParaRPr>
          </a:p>
          <a:p>
            <a:pPr marL="342900" indent="-342900">
              <a:buFont typeface="Arial" panose="020B0604020202020204" pitchFamily="34" charset="0"/>
              <a:buChar char="•"/>
            </a:pPr>
            <a:r>
              <a:rPr lang="en-US" sz="2000" dirty="0">
                <a:solidFill>
                  <a:srgbClr val="002060"/>
                </a:solidFill>
                <a:latin typeface="Libre Franklin" panose="00000500000000000000" pitchFamily="2" charset="0"/>
              </a:rPr>
              <a:t>Out of area agent who doesn’t have access to </a:t>
            </a:r>
            <a:r>
              <a:rPr lang="en-US" sz="2000" dirty="0" err="1">
                <a:solidFill>
                  <a:srgbClr val="002060"/>
                </a:solidFill>
                <a:latin typeface="Libre Franklin" panose="00000500000000000000" pitchFamily="2" charset="0"/>
              </a:rPr>
              <a:t>SentriKey</a:t>
            </a:r>
            <a:r>
              <a:rPr lang="en-US" sz="2000" dirty="0">
                <a:solidFill>
                  <a:srgbClr val="002060"/>
                </a:solidFill>
                <a:latin typeface="Libre Franklin" panose="00000500000000000000" pitchFamily="2" charset="0"/>
              </a:rPr>
              <a:t> Real Estate App will be sent an invitation to download </a:t>
            </a:r>
            <a:r>
              <a:rPr lang="en-US" sz="2000" dirty="0" err="1">
                <a:solidFill>
                  <a:srgbClr val="002060"/>
                </a:solidFill>
                <a:latin typeface="Libre Franklin" panose="00000500000000000000" pitchFamily="2" charset="0"/>
              </a:rPr>
              <a:t>SentriConnect</a:t>
            </a:r>
            <a:r>
              <a:rPr lang="en-US" sz="2000" dirty="0">
                <a:solidFill>
                  <a:srgbClr val="002060"/>
                </a:solidFill>
                <a:latin typeface="Libre Franklin" panose="00000500000000000000" pitchFamily="2" charset="0"/>
              </a:rPr>
              <a:t> and then access will be granted through the app for their scheduled appointment vs receiving a one-day code</a:t>
            </a:r>
          </a:p>
          <a:p>
            <a:pPr marL="342900" indent="-342900">
              <a:buFont typeface="Arial" panose="020B0604020202020204" pitchFamily="34" charset="0"/>
              <a:buChar char="•"/>
            </a:pPr>
            <a:endParaRPr lang="en-US" sz="2000" dirty="0">
              <a:solidFill>
                <a:srgbClr val="002060"/>
              </a:solidFill>
              <a:latin typeface="Libre Franklin" panose="00000500000000000000" pitchFamily="2" charset="0"/>
            </a:endParaRPr>
          </a:p>
          <a:p>
            <a:pPr marL="342900" indent="-342900">
              <a:buFont typeface="Arial" panose="020B0604020202020204" pitchFamily="34" charset="0"/>
              <a:buChar char="•"/>
            </a:pPr>
            <a:r>
              <a:rPr lang="en-US" sz="2000" dirty="0">
                <a:solidFill>
                  <a:srgbClr val="002060"/>
                </a:solidFill>
                <a:latin typeface="Libre Franklin" panose="00000500000000000000" pitchFamily="2" charset="0"/>
              </a:rPr>
              <a:t>If the agent has access to the </a:t>
            </a:r>
            <a:r>
              <a:rPr lang="en-US" sz="2000" dirty="0" err="1">
                <a:solidFill>
                  <a:srgbClr val="002060"/>
                </a:solidFill>
                <a:latin typeface="Libre Franklin" panose="00000500000000000000" pitchFamily="2" charset="0"/>
              </a:rPr>
              <a:t>SentriKey</a:t>
            </a:r>
            <a:r>
              <a:rPr lang="en-US" sz="2000" dirty="0">
                <a:solidFill>
                  <a:srgbClr val="002060"/>
                </a:solidFill>
                <a:latin typeface="Libre Franklin" panose="00000500000000000000" pitchFamily="2" charset="0"/>
              </a:rPr>
              <a:t> Real Estate App they then will be asked to use their app vs receiving a one-day code</a:t>
            </a:r>
          </a:p>
          <a:p>
            <a:pPr marL="342900" indent="-342900">
              <a:buFont typeface="Arial" panose="020B0604020202020204" pitchFamily="34" charset="0"/>
              <a:buChar char="•"/>
            </a:pPr>
            <a:endParaRPr lang="en-US" sz="2000" dirty="0">
              <a:solidFill>
                <a:srgbClr val="002060"/>
              </a:solidFill>
              <a:latin typeface="Libre Franklin" panose="00000500000000000000" pitchFamily="2" charset="0"/>
            </a:endParaRPr>
          </a:p>
          <a:p>
            <a:pPr marL="342900" indent="-342900">
              <a:buFont typeface="Arial" panose="020B0604020202020204" pitchFamily="34" charset="0"/>
              <a:buChar char="•"/>
            </a:pPr>
            <a:r>
              <a:rPr lang="en-US" sz="2000" dirty="0">
                <a:solidFill>
                  <a:srgbClr val="002060"/>
                </a:solidFill>
                <a:latin typeface="Libre Franklin" panose="00000500000000000000" pitchFamily="2" charset="0"/>
              </a:rPr>
              <a:t>If agent who has access to the </a:t>
            </a:r>
            <a:r>
              <a:rPr lang="en-US" sz="2000" dirty="0" err="1">
                <a:solidFill>
                  <a:srgbClr val="002060"/>
                </a:solidFill>
                <a:latin typeface="Libre Franklin" panose="00000500000000000000" pitchFamily="2" charset="0"/>
              </a:rPr>
              <a:t>SentriKey</a:t>
            </a:r>
            <a:r>
              <a:rPr lang="en-US" sz="2000" dirty="0">
                <a:solidFill>
                  <a:srgbClr val="002060"/>
                </a:solidFill>
                <a:latin typeface="Libre Franklin" panose="00000500000000000000" pitchFamily="2" charset="0"/>
              </a:rPr>
              <a:t> Real Estate app refuses to use their app they will receive instructions on how to download </a:t>
            </a:r>
            <a:r>
              <a:rPr lang="en-US" sz="2000" dirty="0" err="1">
                <a:solidFill>
                  <a:srgbClr val="002060"/>
                </a:solidFill>
                <a:latin typeface="Libre Franklin" panose="00000500000000000000" pitchFamily="2" charset="0"/>
              </a:rPr>
              <a:t>SentriConnect</a:t>
            </a:r>
            <a:r>
              <a:rPr lang="en-US" sz="2000" dirty="0">
                <a:solidFill>
                  <a:srgbClr val="002060"/>
                </a:solidFill>
                <a:latin typeface="Libre Franklin" panose="00000500000000000000" pitchFamily="2" charset="0"/>
              </a:rPr>
              <a:t> and they will be granted access through the </a:t>
            </a:r>
            <a:r>
              <a:rPr lang="en-US" sz="2000" dirty="0" err="1">
                <a:solidFill>
                  <a:srgbClr val="002060"/>
                </a:solidFill>
                <a:latin typeface="Libre Franklin" panose="00000500000000000000" pitchFamily="2" charset="0"/>
              </a:rPr>
              <a:t>SentriConnect</a:t>
            </a:r>
            <a:r>
              <a:rPr lang="en-US" sz="2000" dirty="0">
                <a:solidFill>
                  <a:srgbClr val="002060"/>
                </a:solidFill>
                <a:latin typeface="Libre Franklin" panose="00000500000000000000" pitchFamily="2" charset="0"/>
              </a:rPr>
              <a:t> app</a:t>
            </a:r>
          </a:p>
          <a:p>
            <a:pPr marL="342900" indent="-342900">
              <a:buFont typeface="Arial" panose="020B0604020202020204" pitchFamily="34" charset="0"/>
              <a:buChar char="•"/>
            </a:pPr>
            <a:endParaRPr lang="en-US" sz="2000" dirty="0">
              <a:solidFill>
                <a:srgbClr val="002060"/>
              </a:solidFill>
              <a:latin typeface="Libre Franklin" panose="00000500000000000000" pitchFamily="2" charset="0"/>
            </a:endParaRPr>
          </a:p>
          <a:p>
            <a:pPr marL="342900" indent="-342900">
              <a:buFont typeface="Arial" panose="020B0604020202020204" pitchFamily="34" charset="0"/>
              <a:buChar char="•"/>
            </a:pPr>
            <a:r>
              <a:rPr lang="en-US" sz="2000" dirty="0">
                <a:solidFill>
                  <a:srgbClr val="002060"/>
                </a:solidFill>
                <a:latin typeface="Libre Franklin" panose="00000500000000000000" pitchFamily="2" charset="0"/>
              </a:rPr>
              <a:t>If the box is a non-</a:t>
            </a:r>
            <a:r>
              <a:rPr lang="en-US" sz="2000" dirty="0" err="1">
                <a:solidFill>
                  <a:srgbClr val="002060"/>
                </a:solidFill>
                <a:latin typeface="Libre Franklin" panose="00000500000000000000" pitchFamily="2" charset="0"/>
              </a:rPr>
              <a:t>bluetooth</a:t>
            </a:r>
            <a:r>
              <a:rPr lang="en-US" sz="2000" dirty="0">
                <a:solidFill>
                  <a:srgbClr val="002060"/>
                </a:solidFill>
                <a:latin typeface="Libre Franklin" panose="00000500000000000000" pitchFamily="2" charset="0"/>
              </a:rPr>
              <a:t> lockbox the code will be generated through the </a:t>
            </a:r>
            <a:r>
              <a:rPr lang="en-US" sz="2000" dirty="0" err="1">
                <a:solidFill>
                  <a:srgbClr val="002060"/>
                </a:solidFill>
                <a:latin typeface="Libre Franklin" panose="00000500000000000000" pitchFamily="2" charset="0"/>
              </a:rPr>
              <a:t>SentriConnect</a:t>
            </a:r>
            <a:r>
              <a:rPr lang="en-US" sz="2000" dirty="0">
                <a:solidFill>
                  <a:srgbClr val="002060"/>
                </a:solidFill>
                <a:latin typeface="Libre Franklin" panose="00000500000000000000" pitchFamily="2" charset="0"/>
              </a:rPr>
              <a:t> or </a:t>
            </a:r>
            <a:r>
              <a:rPr lang="en-US" sz="2000" dirty="0" err="1">
                <a:solidFill>
                  <a:srgbClr val="002060"/>
                </a:solidFill>
                <a:latin typeface="Libre Franklin" panose="00000500000000000000" pitchFamily="2" charset="0"/>
              </a:rPr>
              <a:t>SentriKey</a:t>
            </a:r>
            <a:r>
              <a:rPr lang="en-US" sz="2000" dirty="0">
                <a:solidFill>
                  <a:srgbClr val="002060"/>
                </a:solidFill>
                <a:latin typeface="Libre Franklin" panose="00000500000000000000" pitchFamily="2" charset="0"/>
              </a:rPr>
              <a:t> Real Estate apps at scheduled appointment time.</a:t>
            </a:r>
          </a:p>
        </p:txBody>
      </p:sp>
    </p:spTree>
    <p:extLst>
      <p:ext uri="{BB962C8B-B14F-4D97-AF65-F5344CB8AC3E}">
        <p14:creationId xmlns:p14="http://schemas.microsoft.com/office/powerpoint/2010/main" val="3256647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410818" y="152969"/>
            <a:ext cx="4886424" cy="936901"/>
          </a:xfrm>
        </p:spPr>
        <p:txBody>
          <a:bodyPr>
            <a:normAutofit/>
          </a:bodyPr>
          <a:lstStyle/>
          <a:p>
            <a:r>
              <a:rPr lang="en-US" sz="2600" b="1" dirty="0"/>
              <a:t>MEMBER BENEFIT: </a:t>
            </a:r>
            <a:br>
              <a:rPr lang="en-US" sz="2600" b="1" dirty="0"/>
            </a:br>
            <a:r>
              <a:rPr lang="en-US" sz="2600" b="1" dirty="0"/>
              <a:t>TECH HELPLINE</a:t>
            </a:r>
          </a:p>
        </p:txBody>
      </p:sp>
      <p:pic>
        <p:nvPicPr>
          <p:cNvPr id="3" name="Picture 2">
            <a:extLst>
              <a:ext uri="{FF2B5EF4-FFF2-40B4-BE49-F238E27FC236}">
                <a16:creationId xmlns:a16="http://schemas.microsoft.com/office/drawing/2014/main" id="{D99438DF-45BC-5EEC-3E91-E9C0590FE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3851" y="4894953"/>
            <a:ext cx="6746071" cy="1810078"/>
          </a:xfrm>
          <a:prstGeom prst="rect">
            <a:avLst/>
          </a:prstGeom>
        </p:spPr>
      </p:pic>
      <p:sp>
        <p:nvSpPr>
          <p:cNvPr id="6" name="TextBox 5">
            <a:extLst>
              <a:ext uri="{FF2B5EF4-FFF2-40B4-BE49-F238E27FC236}">
                <a16:creationId xmlns:a16="http://schemas.microsoft.com/office/drawing/2014/main" id="{2CC31E5A-2517-2625-B95F-1B927EF7AD5A}"/>
              </a:ext>
            </a:extLst>
          </p:cNvPr>
          <p:cNvSpPr txBox="1"/>
          <p:nvPr/>
        </p:nvSpPr>
        <p:spPr>
          <a:xfrm>
            <a:off x="837885" y="1808347"/>
            <a:ext cx="9618080" cy="2862322"/>
          </a:xfrm>
          <a:prstGeom prst="rect">
            <a:avLst/>
          </a:prstGeom>
          <a:noFill/>
        </p:spPr>
        <p:txBody>
          <a:bodyPr wrap="square">
            <a:spAutoFit/>
          </a:bodyPr>
          <a:lstStyle/>
          <a:p>
            <a:pPr marL="0" indent="0">
              <a:buNone/>
            </a:pPr>
            <a:r>
              <a:rPr lang="en-US" sz="2400" dirty="0">
                <a:solidFill>
                  <a:srgbClr val="002060"/>
                </a:solidFill>
                <a:latin typeface="Libre Franklin Light" pitchFamily="2" charset="77"/>
              </a:rPr>
              <a:t>There's no need to sign up for anything, your account is attached to your active Mainstreet REALTORS® membership and is ready to be used when you need it. When you need assistance, the process is simple:</a:t>
            </a:r>
          </a:p>
          <a:p>
            <a:pPr marL="0" indent="0">
              <a:buNone/>
            </a:pPr>
            <a:endParaRPr lang="en-US" sz="2400" dirty="0">
              <a:solidFill>
                <a:srgbClr val="002060"/>
              </a:solidFill>
              <a:latin typeface="Libre Franklin Light" pitchFamily="2" charset="77"/>
            </a:endParaRPr>
          </a:p>
          <a:p>
            <a:pPr marL="457200" indent="-457200">
              <a:buFont typeface="+mj-lt"/>
              <a:buAutoNum type="arabicPeriod"/>
            </a:pPr>
            <a:r>
              <a:rPr lang="en-US" sz="2000" dirty="0">
                <a:solidFill>
                  <a:srgbClr val="002060"/>
                </a:solidFill>
                <a:latin typeface="Libre Franklin Light" pitchFamily="2" charset="77"/>
              </a:rPr>
              <a:t>Contact Tech Helpline via phone, live chat or email</a:t>
            </a:r>
          </a:p>
          <a:p>
            <a:pPr marL="457200" indent="-457200">
              <a:buFont typeface="+mj-lt"/>
              <a:buAutoNum type="arabicPeriod"/>
            </a:pPr>
            <a:r>
              <a:rPr lang="en-US" sz="2000" dirty="0">
                <a:solidFill>
                  <a:srgbClr val="002060"/>
                </a:solidFill>
                <a:latin typeface="Libre Franklin Light" pitchFamily="2" charset="77"/>
              </a:rPr>
              <a:t>They’ll verify your active Mainstreet REALTOR® membership</a:t>
            </a:r>
          </a:p>
          <a:p>
            <a:pPr marL="457200" indent="-457200">
              <a:buFont typeface="+mj-lt"/>
              <a:buAutoNum type="arabicPeriod"/>
            </a:pPr>
            <a:r>
              <a:rPr lang="en-US" sz="2000" dirty="0">
                <a:solidFill>
                  <a:srgbClr val="002060"/>
                </a:solidFill>
                <a:latin typeface="Libre Franklin Light" pitchFamily="2" charset="77"/>
              </a:rPr>
              <a:t>They’ll troubleshoot the problem or provide answers to your questions</a:t>
            </a:r>
          </a:p>
        </p:txBody>
      </p:sp>
      <p:pic>
        <p:nvPicPr>
          <p:cNvPr id="7" name="Picture 6">
            <a:extLst>
              <a:ext uri="{FF2B5EF4-FFF2-40B4-BE49-F238E27FC236}">
                <a16:creationId xmlns:a16="http://schemas.microsoft.com/office/drawing/2014/main" id="{DB8FD3DB-AEBA-EA55-4BC1-34E512ADE702}"/>
              </a:ext>
            </a:extLst>
          </p:cNvPr>
          <p:cNvPicPr>
            <a:picLocks noChangeAspect="1"/>
          </p:cNvPicPr>
          <p:nvPr/>
        </p:nvPicPr>
        <p:blipFill rotWithShape="1">
          <a:blip r:embed="rId4">
            <a:extLst>
              <a:ext uri="{28A0092B-C50C-407E-A947-70E740481C1C}">
                <a14:useLocalDpi xmlns:a14="http://schemas.microsoft.com/office/drawing/2010/main" val="0"/>
              </a:ext>
            </a:extLst>
          </a:blip>
          <a:srcRect b="21173"/>
          <a:stretch/>
        </p:blipFill>
        <p:spPr>
          <a:xfrm>
            <a:off x="250320" y="4894953"/>
            <a:ext cx="2006821" cy="1581912"/>
          </a:xfrm>
          <a:prstGeom prst="rect">
            <a:avLst/>
          </a:prstGeom>
        </p:spPr>
      </p:pic>
    </p:spTree>
    <p:extLst>
      <p:ext uri="{BB962C8B-B14F-4D97-AF65-F5344CB8AC3E}">
        <p14:creationId xmlns:p14="http://schemas.microsoft.com/office/powerpoint/2010/main" val="520561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41AC-3881-684F-AE64-AAA6C5CE7A83}"/>
              </a:ext>
            </a:extLst>
          </p:cNvPr>
          <p:cNvSpPr>
            <a:spLocks noGrp="1"/>
          </p:cNvSpPr>
          <p:nvPr>
            <p:ph type="title"/>
          </p:nvPr>
        </p:nvSpPr>
        <p:spPr/>
        <p:txBody>
          <a:bodyPr>
            <a:normAutofit/>
          </a:bodyPr>
          <a:lstStyle/>
          <a:p>
            <a:r>
              <a:rPr lang="en-US" sz="2800" b="1" dirty="0"/>
              <a:t>UPCOMING </a:t>
            </a:r>
            <a:br>
              <a:rPr lang="en-US" sz="2800" b="1" dirty="0"/>
            </a:br>
            <a:r>
              <a:rPr lang="en-US" sz="2800" b="1" dirty="0"/>
              <a:t>COURSES AND EVENTS</a:t>
            </a:r>
          </a:p>
        </p:txBody>
      </p:sp>
      <p:sp>
        <p:nvSpPr>
          <p:cNvPr id="4" name="TextBox 3"/>
          <p:cNvSpPr txBox="1"/>
          <p:nvPr/>
        </p:nvSpPr>
        <p:spPr>
          <a:xfrm>
            <a:off x="2257030" y="6129781"/>
            <a:ext cx="6955693" cy="523220"/>
          </a:xfrm>
          <a:prstGeom prst="rect">
            <a:avLst/>
          </a:prstGeom>
          <a:noFill/>
        </p:spPr>
        <p:txBody>
          <a:bodyPr wrap="square" rtlCol="0">
            <a:spAutoFit/>
          </a:bodyPr>
          <a:lstStyle/>
          <a:p>
            <a:r>
              <a:rPr lang="en-US" sz="2800" b="1" dirty="0">
                <a:latin typeface="Libre Franklin" panose="00000500000000000000" pitchFamily="2" charset="0"/>
                <a:hlinkClick r:id="rId2"/>
              </a:rPr>
              <a:t>SucceedWithMORe.com/calendar</a:t>
            </a:r>
            <a:endParaRPr lang="en-US" sz="2800" b="1" dirty="0">
              <a:latin typeface="Libre Franklin" panose="00000500000000000000" pitchFamily="2" charset="0"/>
            </a:endParaRPr>
          </a:p>
        </p:txBody>
      </p:sp>
      <p:sp>
        <p:nvSpPr>
          <p:cNvPr id="5" name="Content Placeholder 4"/>
          <p:cNvSpPr>
            <a:spLocks noGrp="1"/>
          </p:cNvSpPr>
          <p:nvPr>
            <p:ph idx="1"/>
          </p:nvPr>
        </p:nvSpPr>
        <p:spPr>
          <a:xfrm>
            <a:off x="530475" y="1550695"/>
            <a:ext cx="10773630" cy="3756610"/>
          </a:xfrm>
        </p:spPr>
        <p:txBody>
          <a:bodyPr/>
          <a:lstStyle/>
          <a:p>
            <a:pPr marL="0" indent="0">
              <a:spcBef>
                <a:spcPts val="0"/>
              </a:spcBef>
              <a:spcAft>
                <a:spcPts val="300"/>
              </a:spcAft>
              <a:buNone/>
            </a:pPr>
            <a:r>
              <a:rPr lang="en-US" sz="2200" b="1" dirty="0"/>
              <a:t>8.1.23		</a:t>
            </a:r>
            <a:r>
              <a:rPr lang="en-US" sz="2200" dirty="0"/>
              <a:t>Financial Analysis for Commercial Investment Real Estate</a:t>
            </a:r>
          </a:p>
          <a:p>
            <a:pPr marL="0" indent="0">
              <a:spcBef>
                <a:spcPts val="0"/>
              </a:spcBef>
              <a:spcAft>
                <a:spcPts val="300"/>
              </a:spcAft>
              <a:buNone/>
            </a:pPr>
            <a:r>
              <a:rPr lang="en-US" sz="2200" b="1" dirty="0"/>
              <a:t>8.6.23</a:t>
            </a:r>
            <a:r>
              <a:rPr lang="en-US" sz="2200" b="1"/>
              <a:t>		Mainstreet </a:t>
            </a:r>
            <a:r>
              <a:rPr lang="en-US" sz="2200" b="1" dirty="0"/>
              <a:t>Night at the Ballpark</a:t>
            </a:r>
          </a:p>
          <a:p>
            <a:pPr marL="0" indent="0">
              <a:spcBef>
                <a:spcPts val="0"/>
              </a:spcBef>
              <a:spcAft>
                <a:spcPts val="300"/>
              </a:spcAft>
              <a:buNone/>
            </a:pPr>
            <a:r>
              <a:rPr lang="en-US" sz="2200" b="1" dirty="0"/>
              <a:t>8.10.23	</a:t>
            </a:r>
            <a:r>
              <a:rPr lang="en-US" sz="2200" dirty="0"/>
              <a:t>Market Meet Up with Polish Real Estate Federation</a:t>
            </a:r>
          </a:p>
          <a:p>
            <a:pPr marL="0" indent="0">
              <a:spcBef>
                <a:spcPts val="0"/>
              </a:spcBef>
              <a:spcAft>
                <a:spcPts val="300"/>
              </a:spcAft>
              <a:buNone/>
            </a:pPr>
            <a:r>
              <a:rPr lang="en-US" sz="2200" b="1" dirty="0"/>
              <a:t>8.12.23	</a:t>
            </a:r>
            <a:r>
              <a:rPr lang="en-US" sz="2200" dirty="0"/>
              <a:t>Mainstreet Senior Expo</a:t>
            </a:r>
          </a:p>
          <a:p>
            <a:pPr marL="0" indent="0">
              <a:spcBef>
                <a:spcPts val="0"/>
              </a:spcBef>
              <a:spcAft>
                <a:spcPts val="300"/>
              </a:spcAft>
              <a:buNone/>
            </a:pPr>
            <a:r>
              <a:rPr lang="en-US" sz="2200" b="1" dirty="0"/>
              <a:t>8.14.23	</a:t>
            </a:r>
            <a:r>
              <a:rPr lang="en-US" sz="2200" dirty="0"/>
              <a:t>45Hour Post Licensing </a:t>
            </a:r>
          </a:p>
          <a:p>
            <a:pPr marL="0" indent="0">
              <a:spcBef>
                <a:spcPts val="0"/>
              </a:spcBef>
              <a:spcAft>
                <a:spcPts val="300"/>
              </a:spcAft>
              <a:buNone/>
            </a:pPr>
            <a:r>
              <a:rPr lang="en-US" sz="2200" b="1" dirty="0"/>
              <a:t>8.17.23	</a:t>
            </a:r>
            <a:r>
              <a:rPr lang="en-US" sz="2200" dirty="0"/>
              <a:t>Coffee &amp; Conversation: How We Got Here</a:t>
            </a:r>
            <a:endParaRPr lang="en-US" sz="2200" b="1" dirty="0"/>
          </a:p>
          <a:p>
            <a:pPr marL="0" indent="0">
              <a:spcBef>
                <a:spcPts val="0"/>
              </a:spcBef>
              <a:spcAft>
                <a:spcPts val="300"/>
              </a:spcAft>
              <a:buNone/>
            </a:pPr>
            <a:r>
              <a:rPr lang="en-US" sz="2200" b="1" dirty="0"/>
              <a:t>8.19.23	</a:t>
            </a:r>
            <a:r>
              <a:rPr lang="en-US" sz="2200" dirty="0"/>
              <a:t>New Member Boost: Session 3</a:t>
            </a:r>
          </a:p>
          <a:p>
            <a:pPr marL="0" indent="0">
              <a:spcBef>
                <a:spcPts val="0"/>
              </a:spcBef>
              <a:spcAft>
                <a:spcPts val="300"/>
              </a:spcAft>
              <a:buNone/>
            </a:pPr>
            <a:r>
              <a:rPr lang="en-US" sz="2200" b="1" dirty="0"/>
              <a:t>8.22.23</a:t>
            </a:r>
            <a:r>
              <a:rPr lang="en-US" sz="2200" dirty="0"/>
              <a:t>	</a:t>
            </a:r>
            <a:r>
              <a:rPr lang="en-US" sz="2200" b="1" dirty="0"/>
              <a:t>Propel Tech Event - Schaumburg</a:t>
            </a:r>
          </a:p>
          <a:p>
            <a:pPr marL="0" indent="0">
              <a:spcBef>
                <a:spcPts val="0"/>
              </a:spcBef>
              <a:spcAft>
                <a:spcPts val="300"/>
              </a:spcAft>
              <a:buNone/>
            </a:pPr>
            <a:r>
              <a:rPr lang="en-US" sz="2200" b="1" dirty="0"/>
              <a:t>8.23.23</a:t>
            </a:r>
            <a:r>
              <a:rPr lang="en-US" sz="2200" dirty="0"/>
              <a:t>	American Warrior Real Estate Professional</a:t>
            </a:r>
          </a:p>
          <a:p>
            <a:pPr marL="0" indent="0">
              <a:spcBef>
                <a:spcPts val="0"/>
              </a:spcBef>
              <a:spcAft>
                <a:spcPts val="300"/>
              </a:spcAft>
              <a:buNone/>
            </a:pPr>
            <a:r>
              <a:rPr lang="en-US" sz="2200" b="1" dirty="0"/>
              <a:t>8.24.23</a:t>
            </a:r>
            <a:r>
              <a:rPr lang="en-US" sz="2200" dirty="0"/>
              <a:t>	Brokerage Forum – Office Policy</a:t>
            </a:r>
          </a:p>
          <a:p>
            <a:pPr marL="0" indent="0">
              <a:spcBef>
                <a:spcPts val="0"/>
              </a:spcBef>
              <a:spcAft>
                <a:spcPts val="300"/>
              </a:spcAft>
              <a:buNone/>
            </a:pPr>
            <a:r>
              <a:rPr lang="en-US" sz="2200" b="1" dirty="0"/>
              <a:t>8.29.23</a:t>
            </a:r>
            <a:r>
              <a:rPr lang="en-US" sz="2200" dirty="0"/>
              <a:t>	SRS: Seller Representative Specialist</a:t>
            </a:r>
          </a:p>
          <a:p>
            <a:pPr marL="0" indent="0">
              <a:spcBef>
                <a:spcPts val="0"/>
              </a:spcBef>
              <a:spcAft>
                <a:spcPts val="300"/>
              </a:spcAft>
              <a:buNone/>
            </a:pPr>
            <a:r>
              <a:rPr lang="en-US" sz="2200" b="1" dirty="0"/>
              <a:t>8.23.23</a:t>
            </a:r>
            <a:r>
              <a:rPr lang="en-US" sz="2200" dirty="0"/>
              <a:t>	Global Entry Interview Day at Mainstreet</a:t>
            </a:r>
          </a:p>
        </p:txBody>
      </p:sp>
    </p:spTree>
    <p:extLst>
      <p:ext uri="{BB962C8B-B14F-4D97-AF65-F5344CB8AC3E}">
        <p14:creationId xmlns:p14="http://schemas.microsoft.com/office/powerpoint/2010/main" val="1367589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2855</TotalTime>
  <Words>532</Words>
  <Application>Microsoft Macintosh PowerPoint</Application>
  <PresentationFormat>Widescreen</PresentationFormat>
  <Paragraphs>64</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Libre Franklin</vt:lpstr>
      <vt:lpstr>Libre Franklin Light</vt:lpstr>
      <vt:lpstr>Office Theme</vt:lpstr>
      <vt:lpstr>PowerPoint Presentation</vt:lpstr>
      <vt:lpstr>LET MAINSTREET ASSIST YOU!</vt:lpstr>
      <vt:lpstr>LATEST NEWS!</vt:lpstr>
      <vt:lpstr>SENTRILOCK</vt:lpstr>
      <vt:lpstr>MEMBER BENEFIT:  TECH HELPLINE</vt:lpstr>
      <vt:lpstr>UPCOMING  COURSES AND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Sexton</dc:creator>
  <cp:lastModifiedBy>David Pollina</cp:lastModifiedBy>
  <cp:revision>152</cp:revision>
  <dcterms:created xsi:type="dcterms:W3CDTF">2021-12-13T14:49:37Z</dcterms:created>
  <dcterms:modified xsi:type="dcterms:W3CDTF">2023-07-19T20:53:49Z</dcterms:modified>
</cp:coreProperties>
</file>