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3" r:id="rId3"/>
    <p:sldId id="275" r:id="rId4"/>
    <p:sldId id="274" r:id="rId5"/>
    <p:sldId id="276"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88"/>
    <p:restoredTop sz="78912" autoAdjust="0"/>
  </p:normalViewPr>
  <p:slideViewPr>
    <p:cSldViewPr snapToGrid="0" snapToObjects="1">
      <p:cViewPr varScale="1">
        <p:scale>
          <a:sx n="95" d="100"/>
          <a:sy n="95" d="100"/>
        </p:scale>
        <p:origin x="8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0A034-71D0-4F54-BBD8-C14068F24892}" type="datetimeFigureOut">
              <a:rPr lang="en-US" smtClean="0"/>
              <a:t>9/14/23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FCFB5-17AA-42EC-95B3-D4E8B3B80FDB}" type="slidenum">
              <a:rPr lang="en-US" smtClean="0"/>
              <a:t>‹#›</a:t>
            </a:fld>
            <a:endParaRPr lang="en-US"/>
          </a:p>
        </p:txBody>
      </p:sp>
    </p:spTree>
    <p:extLst>
      <p:ext uri="{BB962C8B-B14F-4D97-AF65-F5344CB8AC3E}">
        <p14:creationId xmlns:p14="http://schemas.microsoft.com/office/powerpoint/2010/main" val="127849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2</a:t>
            </a:fld>
            <a:endParaRPr lang="en-US" dirty="0"/>
          </a:p>
        </p:txBody>
      </p:sp>
    </p:spTree>
    <p:extLst>
      <p:ext uri="{BB962C8B-B14F-4D97-AF65-F5344CB8AC3E}">
        <p14:creationId xmlns:p14="http://schemas.microsoft.com/office/powerpoint/2010/main" val="34392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3</a:t>
            </a:fld>
            <a:endParaRPr lang="en-US" dirty="0"/>
          </a:p>
        </p:txBody>
      </p:sp>
    </p:spTree>
    <p:extLst>
      <p:ext uri="{BB962C8B-B14F-4D97-AF65-F5344CB8AC3E}">
        <p14:creationId xmlns:p14="http://schemas.microsoft.com/office/powerpoint/2010/main" val="2128084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4</a:t>
            </a:fld>
            <a:endParaRPr lang="en-US" dirty="0"/>
          </a:p>
        </p:txBody>
      </p:sp>
    </p:spTree>
    <p:extLst>
      <p:ext uri="{BB962C8B-B14F-4D97-AF65-F5344CB8AC3E}">
        <p14:creationId xmlns:p14="http://schemas.microsoft.com/office/powerpoint/2010/main" val="195520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5</a:t>
            </a:fld>
            <a:endParaRPr lang="en-US" dirty="0"/>
          </a:p>
        </p:txBody>
      </p:sp>
    </p:spTree>
    <p:extLst>
      <p:ext uri="{BB962C8B-B14F-4D97-AF65-F5344CB8AC3E}">
        <p14:creationId xmlns:p14="http://schemas.microsoft.com/office/powerpoint/2010/main" val="295278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8FBF-02CC-4B48-A4CD-535AD981C495}"/>
              </a:ext>
            </a:extLst>
          </p:cNvPr>
          <p:cNvSpPr>
            <a:spLocks noGrp="1"/>
          </p:cNvSpPr>
          <p:nvPr>
            <p:ph type="ctrTitle"/>
          </p:nvPr>
        </p:nvSpPr>
        <p:spPr>
          <a:xfrm>
            <a:off x="0" y="17255"/>
            <a:ext cx="6758609" cy="1582945"/>
          </a:xfrm>
        </p:spPr>
        <p:txBody>
          <a:bodyPr anchor="b">
            <a:normAutofit/>
          </a:bodyPr>
          <a:lstStyle>
            <a:lvl1pPr algn="ctr">
              <a:defRPr sz="5400">
                <a:solidFill>
                  <a:srgbClr val="002060"/>
                </a:solidFill>
                <a:latin typeface="Libre Franklin"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D5EBA870-CCAA-8047-A2DF-DF582519E1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Libre Frankli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E35B465-CF44-9E4A-88E2-18816ADF2CFA}"/>
              </a:ext>
            </a:extLst>
          </p:cNvPr>
          <p:cNvSpPr>
            <a:spLocks noGrp="1"/>
          </p:cNvSpPr>
          <p:nvPr>
            <p:ph type="dt" sz="half" idx="10"/>
          </p:nvPr>
        </p:nvSpPr>
        <p:spPr/>
        <p:txBody>
          <a:bodyPr/>
          <a:lstStyle/>
          <a:p>
            <a:fld id="{491A5CA9-838F-9848-B6AE-8D9C7CD2CF0B}" type="datetimeFigureOut">
              <a:rPr lang="en-US" smtClean="0"/>
              <a:t>9/14/23</a:t>
            </a:fld>
            <a:endParaRPr lang="en-US"/>
          </a:p>
        </p:txBody>
      </p:sp>
      <p:sp>
        <p:nvSpPr>
          <p:cNvPr id="5" name="Footer Placeholder 4">
            <a:extLst>
              <a:ext uri="{FF2B5EF4-FFF2-40B4-BE49-F238E27FC236}">
                <a16:creationId xmlns:a16="http://schemas.microsoft.com/office/drawing/2014/main" id="{16CBE62D-9B93-6E41-836B-9827570FA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92789-5CC9-A84F-B87B-2BB966094575}"/>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85049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6230-8EA2-E547-A100-FE9BC9883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1D29B-0E75-A64A-8B39-48808C8796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498DA-EB43-2645-A570-4D5BCACCD09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1039E-5402-7241-9137-B9A917E57C9A}"/>
              </a:ext>
            </a:extLst>
          </p:cNvPr>
          <p:cNvSpPr>
            <a:spLocks noGrp="1"/>
          </p:cNvSpPr>
          <p:nvPr>
            <p:ph type="dt" sz="half" idx="10"/>
          </p:nvPr>
        </p:nvSpPr>
        <p:spPr/>
        <p:txBody>
          <a:bodyPr/>
          <a:lstStyle/>
          <a:p>
            <a:fld id="{491A5CA9-838F-9848-B6AE-8D9C7CD2CF0B}" type="datetimeFigureOut">
              <a:rPr lang="en-US" smtClean="0"/>
              <a:t>9/14/23</a:t>
            </a:fld>
            <a:endParaRPr lang="en-US"/>
          </a:p>
        </p:txBody>
      </p:sp>
      <p:sp>
        <p:nvSpPr>
          <p:cNvPr id="6" name="Footer Placeholder 5">
            <a:extLst>
              <a:ext uri="{FF2B5EF4-FFF2-40B4-BE49-F238E27FC236}">
                <a16:creationId xmlns:a16="http://schemas.microsoft.com/office/drawing/2014/main" id="{E971C44A-CB20-2D44-8BA9-1D8A0C96E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A0AEB-2E49-D641-8F71-55E4DB5EF694}"/>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2430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1A76-1A0D-D14F-ABC1-44BF54311A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C96A4-3A6C-3743-89E9-B09ED20058A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DEFC4-8364-AB4E-A7EE-F71F58F9207F}"/>
              </a:ext>
            </a:extLst>
          </p:cNvPr>
          <p:cNvSpPr>
            <a:spLocks noGrp="1"/>
          </p:cNvSpPr>
          <p:nvPr>
            <p:ph type="dt" sz="half" idx="10"/>
          </p:nvPr>
        </p:nvSpPr>
        <p:spPr/>
        <p:txBody>
          <a:bodyPr/>
          <a:lstStyle/>
          <a:p>
            <a:fld id="{491A5CA9-838F-9848-B6AE-8D9C7CD2CF0B}" type="datetimeFigureOut">
              <a:rPr lang="en-US" smtClean="0"/>
              <a:t>9/14/23</a:t>
            </a:fld>
            <a:endParaRPr lang="en-US"/>
          </a:p>
        </p:txBody>
      </p:sp>
      <p:sp>
        <p:nvSpPr>
          <p:cNvPr id="5" name="Footer Placeholder 4">
            <a:extLst>
              <a:ext uri="{FF2B5EF4-FFF2-40B4-BE49-F238E27FC236}">
                <a16:creationId xmlns:a16="http://schemas.microsoft.com/office/drawing/2014/main" id="{462CB51D-3B57-7E4C-93CD-6692AD58A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460C0-6E53-3A43-A087-CA8678FA8DF9}"/>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17476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CF17-5345-6644-B10D-F0749D347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F382A-605D-C24E-ACAB-3ED4C45B677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50B5-F215-A741-A4F9-83DD733A8455}"/>
              </a:ext>
            </a:extLst>
          </p:cNvPr>
          <p:cNvSpPr>
            <a:spLocks noGrp="1"/>
          </p:cNvSpPr>
          <p:nvPr>
            <p:ph type="dt" sz="half" idx="10"/>
          </p:nvPr>
        </p:nvSpPr>
        <p:spPr/>
        <p:txBody>
          <a:bodyPr/>
          <a:lstStyle/>
          <a:p>
            <a:fld id="{491A5CA9-838F-9848-B6AE-8D9C7CD2CF0B}" type="datetimeFigureOut">
              <a:rPr lang="en-US" smtClean="0"/>
              <a:t>9/14/23</a:t>
            </a:fld>
            <a:endParaRPr lang="en-US"/>
          </a:p>
        </p:txBody>
      </p:sp>
      <p:sp>
        <p:nvSpPr>
          <p:cNvPr id="5" name="Footer Placeholder 4">
            <a:extLst>
              <a:ext uri="{FF2B5EF4-FFF2-40B4-BE49-F238E27FC236}">
                <a16:creationId xmlns:a16="http://schemas.microsoft.com/office/drawing/2014/main" id="{B9BABC62-3100-6A49-8211-12596DA29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D87A5-DB66-3E47-8534-9146F821E096}"/>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9961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EA80682-2A63-E448-8D58-55E1C490BA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162339" y="136525"/>
            <a:ext cx="5572538" cy="936901"/>
          </a:xfrm>
        </p:spPr>
        <p:txBody>
          <a:bodyPr>
            <a:normAutofit/>
          </a:bodyPr>
          <a:lstStyle>
            <a:lvl1pPr>
              <a:defRPr sz="3600">
                <a:solidFill>
                  <a:srgbClr val="002060"/>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9/14/23</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19619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A80682-2A63-E448-8D58-55E1C490BA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92766" y="136525"/>
            <a:ext cx="5572538" cy="936901"/>
          </a:xfrm>
        </p:spPr>
        <p:txBody>
          <a:bodyPr>
            <a:normAutofit/>
          </a:bodyPr>
          <a:lstStyle>
            <a:lvl1pPr>
              <a:defRPr sz="3600">
                <a:solidFill>
                  <a:schemeClr val="bg1"/>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9/14/23</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2343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401E-1BE6-274E-B4D2-7D94D75BC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76B87-7947-2D4D-9E1E-7E13B03238A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F0353A-B1D3-2D46-97A1-7EC4E287B394}"/>
              </a:ext>
            </a:extLst>
          </p:cNvPr>
          <p:cNvSpPr>
            <a:spLocks noGrp="1"/>
          </p:cNvSpPr>
          <p:nvPr>
            <p:ph type="dt" sz="half" idx="10"/>
          </p:nvPr>
        </p:nvSpPr>
        <p:spPr/>
        <p:txBody>
          <a:bodyPr/>
          <a:lstStyle/>
          <a:p>
            <a:fld id="{491A5CA9-838F-9848-B6AE-8D9C7CD2CF0B}" type="datetimeFigureOut">
              <a:rPr lang="en-US" smtClean="0"/>
              <a:t>9/14/23</a:t>
            </a:fld>
            <a:endParaRPr lang="en-US"/>
          </a:p>
        </p:txBody>
      </p:sp>
      <p:sp>
        <p:nvSpPr>
          <p:cNvPr id="5" name="Footer Placeholder 4">
            <a:extLst>
              <a:ext uri="{FF2B5EF4-FFF2-40B4-BE49-F238E27FC236}">
                <a16:creationId xmlns:a16="http://schemas.microsoft.com/office/drawing/2014/main" id="{529E07A2-B74C-A44C-95F3-47ED405A6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84C69-71F9-7E40-9617-3592BE55EDC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71736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E7A3-8E1C-5846-AAD9-6E4309FB4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C983C-C251-5D43-8F61-016D30E4A6D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978BE-5AF8-3841-9A67-E07EDDEF0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7B0D9-6697-B747-8B71-EDFFB02D016D}"/>
              </a:ext>
            </a:extLst>
          </p:cNvPr>
          <p:cNvSpPr>
            <a:spLocks noGrp="1"/>
          </p:cNvSpPr>
          <p:nvPr>
            <p:ph type="dt" sz="half" idx="10"/>
          </p:nvPr>
        </p:nvSpPr>
        <p:spPr/>
        <p:txBody>
          <a:bodyPr/>
          <a:lstStyle/>
          <a:p>
            <a:fld id="{491A5CA9-838F-9848-B6AE-8D9C7CD2CF0B}" type="datetimeFigureOut">
              <a:rPr lang="en-US" smtClean="0"/>
              <a:t>9/14/23</a:t>
            </a:fld>
            <a:endParaRPr lang="en-US"/>
          </a:p>
        </p:txBody>
      </p:sp>
      <p:sp>
        <p:nvSpPr>
          <p:cNvPr id="6" name="Footer Placeholder 5">
            <a:extLst>
              <a:ext uri="{FF2B5EF4-FFF2-40B4-BE49-F238E27FC236}">
                <a16:creationId xmlns:a16="http://schemas.microsoft.com/office/drawing/2014/main" id="{E2C4AC25-1A68-2F42-94A6-A04FF4B56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7922C-0EC1-6442-97EB-AB2C0E0EFB2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5300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A7CF-9C3E-5D40-9C1A-5A4F7EF90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6B9E0C-A394-8447-BAE0-6943A27E82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B410B6-26AD-7D46-80CB-72A46C0E5E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DFB5F-963C-C349-BE65-9A9DC5D5E9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06BA2-6FDD-1745-AC79-08A20290482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EEE11-3449-6F47-B502-4F065E5E3AB3}"/>
              </a:ext>
            </a:extLst>
          </p:cNvPr>
          <p:cNvSpPr>
            <a:spLocks noGrp="1"/>
          </p:cNvSpPr>
          <p:nvPr>
            <p:ph type="dt" sz="half" idx="10"/>
          </p:nvPr>
        </p:nvSpPr>
        <p:spPr/>
        <p:txBody>
          <a:bodyPr/>
          <a:lstStyle/>
          <a:p>
            <a:fld id="{491A5CA9-838F-9848-B6AE-8D9C7CD2CF0B}" type="datetimeFigureOut">
              <a:rPr lang="en-US" smtClean="0"/>
              <a:t>9/14/23</a:t>
            </a:fld>
            <a:endParaRPr lang="en-US"/>
          </a:p>
        </p:txBody>
      </p:sp>
      <p:sp>
        <p:nvSpPr>
          <p:cNvPr id="8" name="Footer Placeholder 7">
            <a:extLst>
              <a:ext uri="{FF2B5EF4-FFF2-40B4-BE49-F238E27FC236}">
                <a16:creationId xmlns:a16="http://schemas.microsoft.com/office/drawing/2014/main" id="{509E8756-EEA7-874C-8AEB-D9B477F98C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74522-3EA2-6345-94DC-61EA4885480D}"/>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1978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0AB1-F7C5-D843-81B8-FB765E4B0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F460A-F099-4548-B6A8-6BE0004855DD}"/>
              </a:ext>
            </a:extLst>
          </p:cNvPr>
          <p:cNvSpPr>
            <a:spLocks noGrp="1"/>
          </p:cNvSpPr>
          <p:nvPr>
            <p:ph type="dt" sz="half" idx="10"/>
          </p:nvPr>
        </p:nvSpPr>
        <p:spPr/>
        <p:txBody>
          <a:bodyPr/>
          <a:lstStyle/>
          <a:p>
            <a:fld id="{491A5CA9-838F-9848-B6AE-8D9C7CD2CF0B}" type="datetimeFigureOut">
              <a:rPr lang="en-US" smtClean="0"/>
              <a:t>9/14/23</a:t>
            </a:fld>
            <a:endParaRPr lang="en-US"/>
          </a:p>
        </p:txBody>
      </p:sp>
      <p:sp>
        <p:nvSpPr>
          <p:cNvPr id="4" name="Footer Placeholder 3">
            <a:extLst>
              <a:ext uri="{FF2B5EF4-FFF2-40B4-BE49-F238E27FC236}">
                <a16:creationId xmlns:a16="http://schemas.microsoft.com/office/drawing/2014/main" id="{FB9AD487-5380-D044-AC8F-32E4EFBC2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2EBDF-CF24-1041-8CBC-219F8D422540}"/>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408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28027-B46B-A84B-91A7-50E1E63CEC09}"/>
              </a:ext>
            </a:extLst>
          </p:cNvPr>
          <p:cNvSpPr>
            <a:spLocks noGrp="1"/>
          </p:cNvSpPr>
          <p:nvPr>
            <p:ph type="dt" sz="half" idx="10"/>
          </p:nvPr>
        </p:nvSpPr>
        <p:spPr/>
        <p:txBody>
          <a:bodyPr/>
          <a:lstStyle/>
          <a:p>
            <a:fld id="{491A5CA9-838F-9848-B6AE-8D9C7CD2CF0B}" type="datetimeFigureOut">
              <a:rPr lang="en-US" smtClean="0"/>
              <a:t>9/14/23</a:t>
            </a:fld>
            <a:endParaRPr lang="en-US"/>
          </a:p>
        </p:txBody>
      </p:sp>
      <p:sp>
        <p:nvSpPr>
          <p:cNvPr id="3" name="Footer Placeholder 2">
            <a:extLst>
              <a:ext uri="{FF2B5EF4-FFF2-40B4-BE49-F238E27FC236}">
                <a16:creationId xmlns:a16="http://schemas.microsoft.com/office/drawing/2014/main" id="{5970D50B-0BCF-7A42-AD4B-05AE98EC2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A1C426-314C-9F40-BE98-C3D21F4C50BF}"/>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5713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589D-9392-6B47-807F-C50C09A7C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BFCB0-C782-4641-AE6F-D163B9D9EB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4FB1F-27C0-E84E-84EE-0AD84C5843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CF12A-2674-A545-B015-D8C3DB8B3E33}"/>
              </a:ext>
            </a:extLst>
          </p:cNvPr>
          <p:cNvSpPr>
            <a:spLocks noGrp="1"/>
          </p:cNvSpPr>
          <p:nvPr>
            <p:ph type="dt" sz="half" idx="10"/>
          </p:nvPr>
        </p:nvSpPr>
        <p:spPr/>
        <p:txBody>
          <a:bodyPr/>
          <a:lstStyle/>
          <a:p>
            <a:fld id="{491A5CA9-838F-9848-B6AE-8D9C7CD2CF0B}" type="datetimeFigureOut">
              <a:rPr lang="en-US" smtClean="0"/>
              <a:t>9/14/23</a:t>
            </a:fld>
            <a:endParaRPr lang="en-US"/>
          </a:p>
        </p:txBody>
      </p:sp>
      <p:sp>
        <p:nvSpPr>
          <p:cNvPr id="6" name="Footer Placeholder 5">
            <a:extLst>
              <a:ext uri="{FF2B5EF4-FFF2-40B4-BE49-F238E27FC236}">
                <a16:creationId xmlns:a16="http://schemas.microsoft.com/office/drawing/2014/main" id="{450E582C-DA51-204B-9BC1-FA7CA9F42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22FC6-2B8D-1D4D-A74B-CC2A1F5C0B0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9856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C53AB4D8-AD3B-9847-A8C5-64182F0947F1}"/>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546EE2B-89E9-E043-9F8D-705D1A6EBC51}"/>
              </a:ext>
            </a:extLst>
          </p:cNvPr>
          <p:cNvSpPr>
            <a:spLocks noGrp="1"/>
          </p:cNvSpPr>
          <p:nvPr>
            <p:ph type="title"/>
          </p:nvPr>
        </p:nvSpPr>
        <p:spPr>
          <a:xfrm>
            <a:off x="92766" y="136525"/>
            <a:ext cx="5572538"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4E9ABF3C-1E9E-0E4C-815E-4EE4C1A19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5CA9-838F-9848-B6AE-8D9C7CD2CF0B}" type="datetimeFigureOut">
              <a:rPr lang="en-US" smtClean="0"/>
              <a:t>9/14/23</a:t>
            </a:fld>
            <a:endParaRPr lang="en-US"/>
          </a:p>
        </p:txBody>
      </p:sp>
      <p:sp>
        <p:nvSpPr>
          <p:cNvPr id="5" name="Footer Placeholder 4">
            <a:extLst>
              <a:ext uri="{FF2B5EF4-FFF2-40B4-BE49-F238E27FC236}">
                <a16:creationId xmlns:a16="http://schemas.microsoft.com/office/drawing/2014/main" id="{67A22710-4007-4746-987E-EA7D80AD6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9E8CE-8213-E945-B400-97EBBE574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D5E36-494E-9B47-B1DA-2034EEE0FFBF}" type="slidenum">
              <a:rPr lang="en-US" smtClean="0"/>
              <a:t>‹#›</a:t>
            </a:fld>
            <a:endParaRPr lang="en-US"/>
          </a:p>
        </p:txBody>
      </p:sp>
    </p:spTree>
    <p:extLst>
      <p:ext uri="{BB962C8B-B14F-4D97-AF65-F5344CB8AC3E}">
        <p14:creationId xmlns:p14="http://schemas.microsoft.com/office/powerpoint/2010/main" val="269403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2060"/>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ongress.gov/bill/118th-congress/house-bill/5419"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www.nar.realtor/magazine/real-estate-news/bill-aims-to-clarify-independent-contractor-status?utm_term=962DE515-C2E4-4F1F-B25D-3622BCFCAACC&amp;utm_campaign=3BFA9068-DFBC-477B-BC94-C168B9A999F1&amp;nwsltr=navnar&amp;utm_content=D40064E4-3F20-4C19-82AF-D38D2CAE69E1" TargetMode="External"/><Relationship Id="rId4" Type="http://schemas.openxmlformats.org/officeDocument/2006/relationships/hyperlink" Target="https://www.nar.realtor/independent-contractor-status/frequently-asked-quest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Lynnette@succeedwithmore.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ucceedwithmore.com/calend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7" y="226644"/>
            <a:ext cx="5009661" cy="1200329"/>
          </a:xfrm>
          <a:prstGeom prst="rect">
            <a:avLst/>
          </a:prstGeom>
          <a:noFill/>
        </p:spPr>
        <p:txBody>
          <a:bodyPr wrap="square" rtlCol="0">
            <a:spAutoFit/>
          </a:bodyPr>
          <a:lstStyle/>
          <a:p>
            <a:pPr algn="ctr"/>
            <a:r>
              <a:rPr lang="en-US" sz="3600" b="1" dirty="0">
                <a:solidFill>
                  <a:schemeClr val="tx2"/>
                </a:solidFill>
                <a:latin typeface="Libre Franklin" panose="00000500000000000000" pitchFamily="2" charset="0"/>
              </a:rPr>
              <a:t>SEPTEMBER 2023</a:t>
            </a:r>
          </a:p>
          <a:p>
            <a:pPr algn="ctr"/>
            <a:r>
              <a:rPr lang="en-US" sz="3600" b="1" dirty="0">
                <a:solidFill>
                  <a:schemeClr val="tx2"/>
                </a:solidFill>
                <a:latin typeface="Libre Franklin" panose="00000500000000000000" pitchFamily="2" charset="0"/>
              </a:rPr>
              <a:t>BROKER SLIDES</a:t>
            </a:r>
          </a:p>
        </p:txBody>
      </p:sp>
    </p:spTree>
    <p:extLst>
      <p:ext uri="{BB962C8B-B14F-4D97-AF65-F5344CB8AC3E}">
        <p14:creationId xmlns:p14="http://schemas.microsoft.com/office/powerpoint/2010/main" val="68897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5" y="152969"/>
            <a:ext cx="5985316" cy="936901"/>
          </a:xfrm>
        </p:spPr>
        <p:txBody>
          <a:bodyPr>
            <a:normAutofit fontScale="90000"/>
          </a:bodyPr>
          <a:lstStyle/>
          <a:p>
            <a:r>
              <a:rPr lang="en-US" sz="2800" b="1" dirty="0"/>
              <a:t>UPDATED EXCLUSIVE BUYERS REPRESENTATION AGREEMENT</a:t>
            </a:r>
          </a:p>
        </p:txBody>
      </p:sp>
      <p:sp>
        <p:nvSpPr>
          <p:cNvPr id="4" name="TextBox 3">
            <a:extLst>
              <a:ext uri="{FF2B5EF4-FFF2-40B4-BE49-F238E27FC236}">
                <a16:creationId xmlns:a16="http://schemas.microsoft.com/office/drawing/2014/main" id="{1FC493A0-6781-6F63-AF29-3207B564747C}"/>
              </a:ext>
            </a:extLst>
          </p:cNvPr>
          <p:cNvSpPr txBox="1"/>
          <p:nvPr/>
        </p:nvSpPr>
        <p:spPr>
          <a:xfrm>
            <a:off x="543339" y="1528060"/>
            <a:ext cx="9727096" cy="4708981"/>
          </a:xfrm>
          <a:prstGeom prst="rect">
            <a:avLst/>
          </a:prstGeom>
          <a:noFill/>
        </p:spPr>
        <p:txBody>
          <a:bodyPr wrap="square" rtlCol="0">
            <a:spAutoFit/>
          </a:bodyPr>
          <a:lstStyle/>
          <a:p>
            <a:r>
              <a:rPr lang="en-US" sz="2000" b="1" dirty="0">
                <a:solidFill>
                  <a:srgbClr val="002060"/>
                </a:solidFill>
                <a:latin typeface="Libre Franklin Light" pitchFamily="2" charset="77"/>
              </a:rPr>
              <a:t>NEW Paragraph 6 Retainer Fee</a:t>
            </a:r>
            <a:r>
              <a:rPr lang="en-US" sz="2000" dirty="0">
                <a:solidFill>
                  <a:srgbClr val="002060"/>
                </a:solidFill>
                <a:latin typeface="Libre Franklin Light" pitchFamily="2" charset="77"/>
              </a:rPr>
              <a:t>: Buyer agrees to Brokerage a non-refundable retainer fee of $ </a:t>
            </a:r>
            <a:r>
              <a:rPr lang="en-US" sz="2000" u="sng" dirty="0">
                <a:solidFill>
                  <a:srgbClr val="002060"/>
                </a:solidFill>
                <a:latin typeface="Libre Franklin Light" pitchFamily="2" charset="77"/>
              </a:rPr>
              <a:t>  _  	 </a:t>
            </a:r>
            <a:r>
              <a:rPr lang="en-US" sz="2000" dirty="0">
                <a:solidFill>
                  <a:srgbClr val="002060"/>
                </a:solidFill>
                <a:latin typeface="Libre Franklin Light" pitchFamily="2" charset="77"/>
              </a:rPr>
              <a:t>due and payable upon signing of this Agreement. Said retainer fee (Check one) shall or shall not be applied towards any Brokerage Fee owed by Buyer to Brokerage. </a:t>
            </a:r>
          </a:p>
          <a:p>
            <a:endParaRPr lang="en-US" sz="2000" dirty="0">
              <a:solidFill>
                <a:srgbClr val="002060"/>
              </a:solidFill>
              <a:latin typeface="Libre Franklin Light" pitchFamily="2" charset="77"/>
            </a:endParaRPr>
          </a:p>
          <a:p>
            <a:r>
              <a:rPr lang="en-US" sz="2000" b="1" dirty="0">
                <a:solidFill>
                  <a:srgbClr val="002060"/>
                </a:solidFill>
                <a:latin typeface="Libre Franklin Light" pitchFamily="2" charset="77"/>
              </a:rPr>
              <a:t>Revised Paragraph 7 Compensation: </a:t>
            </a:r>
            <a:r>
              <a:rPr lang="en-US" sz="2000" dirty="0">
                <a:solidFill>
                  <a:srgbClr val="002060"/>
                </a:solidFill>
                <a:latin typeface="Libre Franklin Light" pitchFamily="2" charset="77"/>
              </a:rPr>
              <a:t>Goes into more detail about what happens if the Brokerage is paid more than the amount on lines 74/75. </a:t>
            </a:r>
          </a:p>
          <a:p>
            <a:endParaRPr lang="en-US" sz="2000" b="1" dirty="0">
              <a:solidFill>
                <a:srgbClr val="002060"/>
              </a:solidFill>
              <a:latin typeface="Libre Franklin Light" pitchFamily="2" charset="77"/>
            </a:endParaRPr>
          </a:p>
          <a:p>
            <a:r>
              <a:rPr lang="en-US" sz="2000" b="1" dirty="0">
                <a:solidFill>
                  <a:srgbClr val="002060"/>
                </a:solidFill>
                <a:latin typeface="Libre Franklin Light" pitchFamily="2" charset="77"/>
              </a:rPr>
              <a:t>Lines 80-86: </a:t>
            </a:r>
            <a:r>
              <a:rPr lang="en-US" sz="2000" dirty="0">
                <a:solidFill>
                  <a:srgbClr val="002060"/>
                </a:solidFill>
                <a:latin typeface="Libre Franklin Light" pitchFamily="2" charset="77"/>
              </a:rPr>
              <a:t>If the amount being offered by the seller or seller’s brokerage, including any bonus, exceeds the Brokerage Fee, Designated Agent(s) shall disclose this to Buyer. Any amount being offered by seller or seller’s brokerage exceeding fee, up to $</a:t>
            </a:r>
            <a:r>
              <a:rPr lang="en-US" sz="2000" u="sng" dirty="0">
                <a:solidFill>
                  <a:srgbClr val="002060"/>
                </a:solidFill>
                <a:latin typeface="Libre Franklin Light" pitchFamily="2" charset="77"/>
              </a:rPr>
              <a:t>		 </a:t>
            </a:r>
            <a:r>
              <a:rPr lang="en-US" sz="2000" dirty="0">
                <a:solidFill>
                  <a:srgbClr val="002060"/>
                </a:solidFill>
                <a:latin typeface="Libre Franklin Light" pitchFamily="2" charset="77"/>
              </a:rPr>
              <a:t>or </a:t>
            </a:r>
            <a:r>
              <a:rPr lang="en-US" sz="2000" u="sng" dirty="0">
                <a:solidFill>
                  <a:srgbClr val="002060"/>
                </a:solidFill>
                <a:latin typeface="Libre Franklin Light" pitchFamily="2" charset="77"/>
              </a:rPr>
              <a:t>		</a:t>
            </a:r>
            <a:r>
              <a:rPr lang="en-US" sz="2000" dirty="0">
                <a:solidFill>
                  <a:srgbClr val="002060"/>
                </a:solidFill>
                <a:latin typeface="Libre Franklin Light" pitchFamily="2" charset="77"/>
              </a:rPr>
              <a:t>% of the purchase price may be:</a:t>
            </a:r>
          </a:p>
          <a:p>
            <a:r>
              <a:rPr lang="en-US" sz="2000" dirty="0">
                <a:solidFill>
                  <a:srgbClr val="002060"/>
                </a:solidFill>
                <a:latin typeface="Libre Franklin Light" pitchFamily="2" charset="77"/>
              </a:rPr>
              <a:t>☐ retained by Brokerage</a:t>
            </a:r>
          </a:p>
          <a:p>
            <a:r>
              <a:rPr lang="en-US" sz="2000" dirty="0">
                <a:solidFill>
                  <a:srgbClr val="002060"/>
                </a:solidFill>
                <a:latin typeface="Libre Franklin Light" pitchFamily="2" charset="77"/>
              </a:rPr>
              <a:t>☐ refunded to Buyer, or </a:t>
            </a:r>
          </a:p>
          <a:p>
            <a:r>
              <a:rPr lang="en-US" sz="2000" dirty="0">
                <a:solidFill>
                  <a:srgbClr val="002060"/>
                </a:solidFill>
                <a:latin typeface="Libre Franklin Light" pitchFamily="2" charset="77"/>
              </a:rPr>
              <a:t>☐ negotiated at the time of purchase agreement.</a:t>
            </a:r>
          </a:p>
        </p:txBody>
      </p:sp>
      <p:sp>
        <p:nvSpPr>
          <p:cNvPr id="5" name="TextBox 4">
            <a:extLst>
              <a:ext uri="{FF2B5EF4-FFF2-40B4-BE49-F238E27FC236}">
                <a16:creationId xmlns:a16="http://schemas.microsoft.com/office/drawing/2014/main" id="{086F1DDA-F7E5-70EB-5CB4-44E4BD1E75F3}"/>
              </a:ext>
            </a:extLst>
          </p:cNvPr>
          <p:cNvSpPr txBox="1"/>
          <p:nvPr/>
        </p:nvSpPr>
        <p:spPr>
          <a:xfrm>
            <a:off x="7195931" y="6305899"/>
            <a:ext cx="3988904" cy="369332"/>
          </a:xfrm>
          <a:prstGeom prst="rect">
            <a:avLst/>
          </a:prstGeom>
          <a:noFill/>
        </p:spPr>
        <p:txBody>
          <a:bodyPr wrap="square" rtlCol="0">
            <a:spAutoFit/>
          </a:bodyPr>
          <a:lstStyle/>
          <a:p>
            <a:r>
              <a:rPr lang="en-US" dirty="0">
                <a:solidFill>
                  <a:srgbClr val="002060"/>
                </a:solidFill>
                <a:latin typeface="Libre Franklin Light" pitchFamily="2" charset="77"/>
              </a:rPr>
              <a:t>Rev. 7.2023</a:t>
            </a:r>
          </a:p>
        </p:txBody>
      </p:sp>
    </p:spTree>
    <p:extLst>
      <p:ext uri="{BB962C8B-B14F-4D97-AF65-F5344CB8AC3E}">
        <p14:creationId xmlns:p14="http://schemas.microsoft.com/office/powerpoint/2010/main" val="314792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fontScale="90000"/>
          </a:bodyPr>
          <a:lstStyle/>
          <a:p>
            <a:r>
              <a:rPr lang="en-US" sz="2800" b="1" dirty="0"/>
              <a:t>BILL AIMS TO CLARIFY INDEPENDENT CONTRACTOR STATUS</a:t>
            </a:r>
          </a:p>
        </p:txBody>
      </p:sp>
      <p:sp>
        <p:nvSpPr>
          <p:cNvPr id="5" name="TextBox 4">
            <a:extLst>
              <a:ext uri="{FF2B5EF4-FFF2-40B4-BE49-F238E27FC236}">
                <a16:creationId xmlns:a16="http://schemas.microsoft.com/office/drawing/2014/main" id="{E339B981-76AF-1B90-385F-163F2EF0D9F5}"/>
              </a:ext>
            </a:extLst>
          </p:cNvPr>
          <p:cNvSpPr txBox="1"/>
          <p:nvPr/>
        </p:nvSpPr>
        <p:spPr>
          <a:xfrm>
            <a:off x="296214" y="1630456"/>
            <a:ext cx="10367686" cy="5016758"/>
          </a:xfrm>
          <a:prstGeom prst="rect">
            <a:avLst/>
          </a:prstGeom>
          <a:noFill/>
        </p:spPr>
        <p:txBody>
          <a:bodyPr wrap="square" rtlCol="0">
            <a:spAutoFit/>
          </a:bodyPr>
          <a:lstStyle/>
          <a:p>
            <a:r>
              <a:rPr lang="en-US" sz="2000" b="0" i="0" dirty="0">
                <a:solidFill>
                  <a:srgbClr val="002060"/>
                </a:solidFill>
                <a:effectLst/>
                <a:latin typeface="Montserrat" pitchFamily="2" charset="77"/>
              </a:rPr>
              <a:t>The</a:t>
            </a:r>
            <a:r>
              <a:rPr lang="en-US" sz="2000" b="0" i="0" dirty="0">
                <a:solidFill>
                  <a:srgbClr val="333333"/>
                </a:solidFill>
                <a:effectLst/>
                <a:latin typeface="Montserrat" pitchFamily="2" charset="77"/>
              </a:rPr>
              <a:t> </a:t>
            </a:r>
            <a:r>
              <a:rPr lang="en-US" sz="2000" b="0" i="0" u="none" strike="noStrike" dirty="0">
                <a:solidFill>
                  <a:srgbClr val="004282"/>
                </a:solidFill>
                <a:effectLst/>
                <a:latin typeface="Montserrat" pitchFamily="2" charset="77"/>
                <a:hlinkClick r:id="rId3"/>
              </a:rPr>
              <a:t>Direct Seller and Real Estate Agent Harmonization Act</a:t>
            </a:r>
            <a:r>
              <a:rPr lang="en-US" sz="2000" b="0" i="0" u="none" strike="noStrike" dirty="0">
                <a:solidFill>
                  <a:srgbClr val="B8B8B8"/>
                </a:solidFill>
                <a:effectLst/>
                <a:latin typeface="NAR-Icons"/>
                <a:hlinkClick r:id="rId3"/>
              </a:rPr>
              <a:t>(link is external)</a:t>
            </a:r>
            <a:r>
              <a:rPr lang="en-US" sz="2000" b="0" i="0" dirty="0">
                <a:solidFill>
                  <a:srgbClr val="333333"/>
                </a:solidFill>
                <a:effectLst/>
                <a:latin typeface="Montserrat" pitchFamily="2" charset="77"/>
                <a:hlinkClick r:id="rId3"/>
              </a:rPr>
              <a:t> </a:t>
            </a:r>
            <a:r>
              <a:rPr lang="en-US" sz="2000" b="0" i="0" dirty="0">
                <a:solidFill>
                  <a:srgbClr val="002060"/>
                </a:solidFill>
                <a:effectLst/>
                <a:latin typeface="Montserrat" pitchFamily="2" charset="77"/>
              </a:rPr>
              <a:t>(H.R. 5419), which was introduced in the House on Tuesday, seeks to amend the Fair Labor Standards Act of 1938 to clarify the definition of “employee” by incorporating the Internal Revenue Code recognition of direct sellers and qualified real estate agents as “independent contractors.” Proponents of the bill, which is sponsored by Rep. Tim Walberg (R-Mich.), say it offers a clearer and more universal statutory standard.</a:t>
            </a:r>
          </a:p>
          <a:p>
            <a:endParaRPr lang="en-US" sz="2000" dirty="0">
              <a:solidFill>
                <a:srgbClr val="333333"/>
              </a:solidFill>
              <a:latin typeface="Montserrat" pitchFamily="2" charset="77"/>
            </a:endParaRPr>
          </a:p>
          <a:p>
            <a:r>
              <a:rPr lang="en-US" sz="2000" b="1" i="0" u="none" strike="noStrike" dirty="0">
                <a:solidFill>
                  <a:srgbClr val="006BB7"/>
                </a:solidFill>
                <a:effectLst/>
                <a:latin typeface="Montserrat" pitchFamily="2" charset="77"/>
                <a:hlinkClick r:id="rId4"/>
              </a:rPr>
              <a:t>FAQs on independent contractor status in real estate</a:t>
            </a:r>
            <a:endParaRPr lang="en-US" sz="2000" b="1" i="0" u="none" strike="noStrike" dirty="0">
              <a:solidFill>
                <a:srgbClr val="006BB7"/>
              </a:solidFill>
              <a:effectLst/>
              <a:latin typeface="Montserrat" pitchFamily="2" charset="77"/>
            </a:endParaRPr>
          </a:p>
          <a:p>
            <a:endParaRPr lang="en-US" sz="2000" b="1" dirty="0">
              <a:solidFill>
                <a:srgbClr val="006BB7"/>
              </a:solidFill>
              <a:latin typeface="Montserrat" pitchFamily="2" charset="77"/>
            </a:endParaRPr>
          </a:p>
          <a:p>
            <a:r>
              <a:rPr lang="en-US" sz="2000" b="0" i="0" dirty="0">
                <a:solidFill>
                  <a:srgbClr val="002060"/>
                </a:solidFill>
                <a:effectLst/>
                <a:latin typeface="Montserrat" pitchFamily="2" charset="77"/>
              </a:rPr>
              <a:t>“This classification is essential to the real estate and direct selling industries,” NAR and the DSA said in their joint statement. “A clear statutory standard is critical to protecting the livelihoods of direct sellers and real estate agents supporting consumers across America.”</a:t>
            </a:r>
          </a:p>
          <a:p>
            <a:endParaRPr lang="en-US" sz="2000" dirty="0">
              <a:solidFill>
                <a:srgbClr val="333333"/>
              </a:solidFill>
              <a:latin typeface="Montserrat" pitchFamily="2" charset="77"/>
            </a:endParaRPr>
          </a:p>
          <a:p>
            <a:r>
              <a:rPr lang="en-US" sz="2000" dirty="0">
                <a:solidFill>
                  <a:srgbClr val="333333"/>
                </a:solidFill>
                <a:latin typeface="Montserrat" pitchFamily="2" charset="77"/>
              </a:rPr>
              <a:t>	</a:t>
            </a:r>
            <a:r>
              <a:rPr lang="en-US" sz="2000" dirty="0">
                <a:solidFill>
                  <a:srgbClr val="002060"/>
                </a:solidFill>
                <a:latin typeface="Montserrat" pitchFamily="2" charset="77"/>
              </a:rPr>
              <a:t>	Read full article </a:t>
            </a:r>
            <a:r>
              <a:rPr lang="en-US" sz="2000" dirty="0">
                <a:solidFill>
                  <a:srgbClr val="333333"/>
                </a:solidFill>
                <a:latin typeface="Montserrat" pitchFamily="2" charset="77"/>
                <a:hlinkClick r:id="rId5"/>
              </a:rPr>
              <a:t>HERE</a:t>
            </a:r>
            <a:endParaRPr lang="en-US" sz="2000" dirty="0">
              <a:solidFill>
                <a:srgbClr val="002060"/>
              </a:solidFill>
              <a:latin typeface="Libre Franklin" pitchFamily="2" charset="77"/>
            </a:endParaRPr>
          </a:p>
        </p:txBody>
      </p:sp>
    </p:spTree>
    <p:extLst>
      <p:ext uri="{BB962C8B-B14F-4D97-AF65-F5344CB8AC3E}">
        <p14:creationId xmlns:p14="http://schemas.microsoft.com/office/powerpoint/2010/main" val="74578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50320" y="152969"/>
            <a:ext cx="5845680" cy="936901"/>
          </a:xfrm>
        </p:spPr>
        <p:txBody>
          <a:bodyPr>
            <a:normAutofit/>
          </a:bodyPr>
          <a:lstStyle/>
          <a:p>
            <a:r>
              <a:rPr lang="en-US" sz="2600" b="1"/>
              <a:t>NEW SENTRILOCK BOX</a:t>
            </a:r>
            <a:endParaRPr lang="en-US" sz="2600" b="1" dirty="0"/>
          </a:p>
        </p:txBody>
      </p:sp>
      <p:sp>
        <p:nvSpPr>
          <p:cNvPr id="6" name="TextBox 5">
            <a:extLst>
              <a:ext uri="{FF2B5EF4-FFF2-40B4-BE49-F238E27FC236}">
                <a16:creationId xmlns:a16="http://schemas.microsoft.com/office/drawing/2014/main" id="{2CC31E5A-2517-2625-B95F-1B927EF7AD5A}"/>
              </a:ext>
            </a:extLst>
          </p:cNvPr>
          <p:cNvSpPr txBox="1"/>
          <p:nvPr/>
        </p:nvSpPr>
        <p:spPr>
          <a:xfrm>
            <a:off x="250320" y="1865936"/>
            <a:ext cx="3966079" cy="3108543"/>
          </a:xfrm>
          <a:prstGeom prst="rect">
            <a:avLst/>
          </a:prstGeom>
          <a:noFill/>
        </p:spPr>
        <p:txBody>
          <a:bodyPr wrap="square">
            <a:spAutoFit/>
          </a:bodyPr>
          <a:lstStyle/>
          <a:p>
            <a:r>
              <a:rPr lang="en-US" sz="2800" b="0" i="0" u="none" strike="noStrike" dirty="0">
                <a:solidFill>
                  <a:srgbClr val="002060"/>
                </a:solidFill>
                <a:effectLst/>
                <a:latin typeface="Libre Franklin Light" pitchFamily="2" charset="77"/>
              </a:rPr>
              <a:t>The new </a:t>
            </a:r>
            <a:r>
              <a:rPr lang="en-US" sz="2800" b="0" i="0" u="none" strike="noStrike" dirty="0" err="1">
                <a:solidFill>
                  <a:srgbClr val="002060"/>
                </a:solidFill>
                <a:effectLst/>
                <a:latin typeface="Libre Franklin Light" pitchFamily="2" charset="77"/>
              </a:rPr>
              <a:t>SentriGuard</a:t>
            </a:r>
            <a:r>
              <a:rPr lang="en-US" sz="2800" b="0" i="0" u="none" strike="noStrike" dirty="0">
                <a:solidFill>
                  <a:srgbClr val="002060"/>
                </a:solidFill>
                <a:effectLst/>
                <a:latin typeface="Libre Franklin Light" pitchFamily="2" charset="77"/>
              </a:rPr>
              <a:t> Lockbox officially launches at Mainstreet on October 5 during Oktoberfest! </a:t>
            </a:r>
            <a:r>
              <a:rPr lang="en-US" sz="2800" dirty="0">
                <a:solidFill>
                  <a:srgbClr val="002060"/>
                </a:solidFill>
                <a:latin typeface="Libre Franklin Light" pitchFamily="2" charset="77"/>
              </a:rPr>
              <a:t>Stop by the Mainstreet Table to demo.</a:t>
            </a:r>
            <a:endParaRPr lang="en-US" sz="2000" b="1" i="0" u="none" strike="noStrike" dirty="0">
              <a:solidFill>
                <a:srgbClr val="000000"/>
              </a:solidFill>
              <a:effectLst/>
              <a:latin typeface="Libre Franklin Light" pitchFamily="2" charset="77"/>
            </a:endParaRPr>
          </a:p>
        </p:txBody>
      </p:sp>
      <p:pic>
        <p:nvPicPr>
          <p:cNvPr id="1030" name="Picture 6" descr="SentriLock FAQ – Triangle MLS Inc.">
            <a:extLst>
              <a:ext uri="{FF2B5EF4-FFF2-40B4-BE49-F238E27FC236}">
                <a16:creationId xmlns:a16="http://schemas.microsoft.com/office/drawing/2014/main" id="{0D70BB92-620F-5ED4-30F0-448B1AB18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55" y="1517347"/>
            <a:ext cx="6842925" cy="382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561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66544" y="169011"/>
            <a:ext cx="5562756" cy="936901"/>
          </a:xfrm>
        </p:spPr>
        <p:txBody>
          <a:bodyPr>
            <a:normAutofit/>
          </a:bodyPr>
          <a:lstStyle/>
          <a:p>
            <a:r>
              <a:rPr lang="en-US" sz="2600" b="1" dirty="0"/>
              <a:t>COMMITMENT TO EXCELLENCE (C2EX)</a:t>
            </a:r>
          </a:p>
        </p:txBody>
      </p:sp>
      <p:sp>
        <p:nvSpPr>
          <p:cNvPr id="6" name="TextBox 5">
            <a:extLst>
              <a:ext uri="{FF2B5EF4-FFF2-40B4-BE49-F238E27FC236}">
                <a16:creationId xmlns:a16="http://schemas.microsoft.com/office/drawing/2014/main" id="{2CC31E5A-2517-2625-B95F-1B927EF7AD5A}"/>
              </a:ext>
            </a:extLst>
          </p:cNvPr>
          <p:cNvSpPr txBox="1"/>
          <p:nvPr/>
        </p:nvSpPr>
        <p:spPr>
          <a:xfrm>
            <a:off x="702651" y="2093604"/>
            <a:ext cx="5169056" cy="1938992"/>
          </a:xfrm>
          <a:prstGeom prst="rect">
            <a:avLst/>
          </a:prstGeom>
          <a:noFill/>
        </p:spPr>
        <p:txBody>
          <a:bodyPr wrap="square">
            <a:spAutoFit/>
          </a:bodyPr>
          <a:lstStyle/>
          <a:p>
            <a:r>
              <a:rPr lang="en-US" sz="2000" dirty="0">
                <a:solidFill>
                  <a:srgbClr val="002060"/>
                </a:solidFill>
                <a:latin typeface="Libre Franklin" panose="00000500000000000000" pitchFamily="2" charset="0"/>
              </a:rPr>
              <a:t>Completed your C2EX endorsement? Congratulations, you’re eligible for a free t-shirt and pin.  Email </a:t>
            </a:r>
            <a:r>
              <a:rPr lang="en-US" sz="2000" dirty="0">
                <a:solidFill>
                  <a:srgbClr val="002060"/>
                </a:solidFill>
                <a:latin typeface="Libre Franklin" panose="00000500000000000000" pitchFamily="2" charset="0"/>
                <a:hlinkClick r:id="rId3"/>
              </a:rPr>
              <a:t>Lynnette@succeedwithmore.com</a:t>
            </a:r>
            <a:r>
              <a:rPr lang="en-US" sz="2000" dirty="0">
                <a:solidFill>
                  <a:srgbClr val="002060"/>
                </a:solidFill>
                <a:latin typeface="Libre Franklin" panose="00000500000000000000" pitchFamily="2" charset="0"/>
              </a:rPr>
              <a:t> to schedule a pickup at one of our four locations or grab yours at Oktoberfest! </a:t>
            </a:r>
          </a:p>
        </p:txBody>
      </p:sp>
      <p:pic>
        <p:nvPicPr>
          <p:cNvPr id="4" name="Picture 2" descr="Commitment to Excellence (C2EX) | SMAR®">
            <a:extLst>
              <a:ext uri="{FF2B5EF4-FFF2-40B4-BE49-F238E27FC236}">
                <a16:creationId xmlns:a16="http://schemas.microsoft.com/office/drawing/2014/main" id="{006E2737-9E8B-D85C-C8BF-B788436633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1926788"/>
            <a:ext cx="5722711" cy="3004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AC424F-6CB1-BC29-00AD-307720C68F10}"/>
              </a:ext>
            </a:extLst>
          </p:cNvPr>
          <p:cNvPicPr>
            <a:picLocks noChangeAspect="1"/>
          </p:cNvPicPr>
          <p:nvPr/>
        </p:nvPicPr>
        <p:blipFill rotWithShape="1">
          <a:blip r:embed="rId5">
            <a:extLst>
              <a:ext uri="{28A0092B-C50C-407E-A947-70E740481C1C}">
                <a14:useLocalDpi xmlns:a14="http://schemas.microsoft.com/office/drawing/2010/main" val="0"/>
              </a:ext>
            </a:extLst>
          </a:blip>
          <a:srcRect t="13477" b="13486"/>
          <a:stretch/>
        </p:blipFill>
        <p:spPr>
          <a:xfrm>
            <a:off x="639989" y="4199412"/>
            <a:ext cx="2156944" cy="2101443"/>
          </a:xfrm>
          <a:prstGeom prst="rect">
            <a:avLst/>
          </a:prstGeom>
        </p:spPr>
      </p:pic>
      <p:pic>
        <p:nvPicPr>
          <p:cNvPr id="2050" name="Picture 2" descr="C2EX Pin - 5 Pack (Pick your Year) (RTS4434)">
            <a:extLst>
              <a:ext uri="{FF2B5EF4-FFF2-40B4-BE49-F238E27FC236}">
                <a16:creationId xmlns:a16="http://schemas.microsoft.com/office/drawing/2014/main" id="{88CF047C-17AF-2BE5-4A17-336B52C115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7922" y="4199412"/>
            <a:ext cx="2101444" cy="210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7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41AC-3881-684F-AE64-AAA6C5CE7A83}"/>
              </a:ext>
            </a:extLst>
          </p:cNvPr>
          <p:cNvSpPr>
            <a:spLocks noGrp="1"/>
          </p:cNvSpPr>
          <p:nvPr>
            <p:ph type="title"/>
          </p:nvPr>
        </p:nvSpPr>
        <p:spPr/>
        <p:txBody>
          <a:bodyPr>
            <a:normAutofit/>
          </a:bodyPr>
          <a:lstStyle/>
          <a:p>
            <a:r>
              <a:rPr lang="en-US" sz="2800" b="1" dirty="0"/>
              <a:t>UPCOMING </a:t>
            </a:r>
            <a:br>
              <a:rPr lang="en-US" sz="2800" b="1" dirty="0"/>
            </a:br>
            <a:r>
              <a:rPr lang="en-US" sz="2800" b="1" dirty="0"/>
              <a:t>COURSES AND EVENTS</a:t>
            </a:r>
          </a:p>
        </p:txBody>
      </p:sp>
      <p:sp>
        <p:nvSpPr>
          <p:cNvPr id="4" name="TextBox 3"/>
          <p:cNvSpPr txBox="1"/>
          <p:nvPr/>
        </p:nvSpPr>
        <p:spPr>
          <a:xfrm>
            <a:off x="2257030" y="6129781"/>
            <a:ext cx="6955693" cy="523220"/>
          </a:xfrm>
          <a:prstGeom prst="rect">
            <a:avLst/>
          </a:prstGeom>
          <a:noFill/>
        </p:spPr>
        <p:txBody>
          <a:bodyPr wrap="square" rtlCol="0">
            <a:spAutoFit/>
          </a:bodyPr>
          <a:lstStyle/>
          <a:p>
            <a:r>
              <a:rPr lang="en-US" sz="2800" b="1" dirty="0">
                <a:latin typeface="Libre Franklin" panose="00000500000000000000" pitchFamily="2" charset="0"/>
                <a:hlinkClick r:id="rId2"/>
              </a:rPr>
              <a:t>SucceedWithMORe.com/calendar</a:t>
            </a:r>
            <a:endParaRPr lang="en-US" sz="2800" b="1" dirty="0">
              <a:latin typeface="Libre Franklin" panose="00000500000000000000" pitchFamily="2" charset="0"/>
            </a:endParaRPr>
          </a:p>
        </p:txBody>
      </p:sp>
      <p:sp>
        <p:nvSpPr>
          <p:cNvPr id="5" name="Content Placeholder 4"/>
          <p:cNvSpPr>
            <a:spLocks noGrp="1"/>
          </p:cNvSpPr>
          <p:nvPr>
            <p:ph idx="1"/>
          </p:nvPr>
        </p:nvSpPr>
        <p:spPr>
          <a:xfrm>
            <a:off x="2024348" y="3184176"/>
            <a:ext cx="10773630" cy="3537299"/>
          </a:xfrm>
        </p:spPr>
        <p:txBody>
          <a:bodyPr/>
          <a:lstStyle/>
          <a:p>
            <a:pPr marL="0" indent="0">
              <a:spcBef>
                <a:spcPts val="0"/>
              </a:spcBef>
              <a:spcAft>
                <a:spcPts val="300"/>
              </a:spcAft>
              <a:buNone/>
            </a:pPr>
            <a:r>
              <a:rPr lang="en-US" sz="2200" dirty="0"/>
              <a:t>10.3.23	Seller Representative Specialist (SRS)	</a:t>
            </a:r>
          </a:p>
          <a:p>
            <a:pPr marL="0" indent="0">
              <a:spcBef>
                <a:spcPts val="0"/>
              </a:spcBef>
              <a:spcAft>
                <a:spcPts val="300"/>
              </a:spcAft>
              <a:buNone/>
            </a:pPr>
            <a:r>
              <a:rPr lang="en-US" sz="2200" dirty="0"/>
              <a:t>10.5.23	</a:t>
            </a:r>
            <a:r>
              <a:rPr lang="en-US" sz="2200" b="1" dirty="0"/>
              <a:t>Oktoberfest</a:t>
            </a:r>
          </a:p>
          <a:p>
            <a:pPr marL="0" indent="0">
              <a:spcBef>
                <a:spcPts val="0"/>
              </a:spcBef>
              <a:spcAft>
                <a:spcPts val="300"/>
              </a:spcAft>
              <a:buNone/>
            </a:pPr>
            <a:r>
              <a:rPr lang="en-US" sz="2200" dirty="0"/>
              <a:t>10.19.23	Coffee &amp; Conversation: How to Talk to Buyers</a:t>
            </a:r>
          </a:p>
          <a:p>
            <a:pPr marL="0" indent="0">
              <a:spcBef>
                <a:spcPts val="0"/>
              </a:spcBef>
              <a:spcAft>
                <a:spcPts val="300"/>
              </a:spcAft>
              <a:buNone/>
            </a:pPr>
            <a:r>
              <a:rPr lang="en-US" sz="2200" dirty="0"/>
              <a:t>10.21.23	Boost: Goal Driven Real Estate (New Member)</a:t>
            </a:r>
          </a:p>
          <a:p>
            <a:pPr marL="0" indent="0">
              <a:spcBef>
                <a:spcPts val="0"/>
              </a:spcBef>
              <a:spcAft>
                <a:spcPts val="300"/>
              </a:spcAft>
              <a:buNone/>
            </a:pPr>
            <a:r>
              <a:rPr lang="en-US" sz="2200" dirty="0"/>
              <a:t>10.24.23	45 Hour Post Licensing </a:t>
            </a:r>
          </a:p>
          <a:p>
            <a:pPr marL="0" indent="0">
              <a:spcBef>
                <a:spcPts val="0"/>
              </a:spcBef>
              <a:spcAft>
                <a:spcPts val="300"/>
              </a:spcAft>
              <a:buNone/>
            </a:pPr>
            <a:r>
              <a:rPr lang="en-US" sz="2200" dirty="0"/>
              <a:t>10.30.23	45 Hour Post Licensing</a:t>
            </a:r>
          </a:p>
        </p:txBody>
      </p:sp>
      <p:pic>
        <p:nvPicPr>
          <p:cNvPr id="6" name="Picture 5" descr="A close-up of a sign&#10;&#10;Description automatically generated">
            <a:extLst>
              <a:ext uri="{FF2B5EF4-FFF2-40B4-BE49-F238E27FC236}">
                <a16:creationId xmlns:a16="http://schemas.microsoft.com/office/drawing/2014/main" id="{CEDF49B4-B168-654E-626E-5B13DF970DB6}"/>
              </a:ext>
            </a:extLst>
          </p:cNvPr>
          <p:cNvPicPr>
            <a:picLocks noChangeAspect="1"/>
          </p:cNvPicPr>
          <p:nvPr/>
        </p:nvPicPr>
        <p:blipFill>
          <a:blip r:embed="rId3"/>
          <a:stretch>
            <a:fillRect/>
          </a:stretch>
        </p:blipFill>
        <p:spPr>
          <a:xfrm>
            <a:off x="546843" y="1561115"/>
            <a:ext cx="5161446" cy="1755051"/>
          </a:xfrm>
          <a:prstGeom prst="rect">
            <a:avLst/>
          </a:prstGeom>
        </p:spPr>
      </p:pic>
    </p:spTree>
    <p:extLst>
      <p:ext uri="{BB962C8B-B14F-4D97-AF65-F5344CB8AC3E}">
        <p14:creationId xmlns:p14="http://schemas.microsoft.com/office/powerpoint/2010/main" val="1367589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2985</TotalTime>
  <Words>464</Words>
  <Application>Microsoft Macintosh PowerPoint</Application>
  <PresentationFormat>Widescreen</PresentationFormat>
  <Paragraphs>36</Paragraphs>
  <Slides>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Libre Franklin</vt:lpstr>
      <vt:lpstr>Libre Franklin Light</vt:lpstr>
      <vt:lpstr>Montserrat</vt:lpstr>
      <vt:lpstr>NAR-Icons</vt:lpstr>
      <vt:lpstr>Office Theme</vt:lpstr>
      <vt:lpstr>PowerPoint Presentation</vt:lpstr>
      <vt:lpstr>UPDATED EXCLUSIVE BUYERS REPRESENTATION AGREEMENT</vt:lpstr>
      <vt:lpstr>BILL AIMS TO CLARIFY INDEPENDENT CONTRACTOR STATUS</vt:lpstr>
      <vt:lpstr>NEW SENTRILOCK BOX</vt:lpstr>
      <vt:lpstr>COMMITMENT TO EXCELLENCE (C2EX)</vt:lpstr>
      <vt:lpstr>UPCOMING  COURSES AND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Sexton</dc:creator>
  <cp:lastModifiedBy>Kate Sax</cp:lastModifiedBy>
  <cp:revision>157</cp:revision>
  <dcterms:created xsi:type="dcterms:W3CDTF">2021-12-13T14:49:37Z</dcterms:created>
  <dcterms:modified xsi:type="dcterms:W3CDTF">2023-09-14T21:16:08Z</dcterms:modified>
</cp:coreProperties>
</file>